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2" r:id="rId19"/>
    <p:sldId id="273" r:id="rId20"/>
    <p:sldId id="280" r:id="rId21"/>
    <p:sldId id="276" r:id="rId22"/>
    <p:sldId id="279"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vanni Di Luccio" initials="G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01T18:20:01.576" idx="1">
    <p:pos x="5271" y="845"/>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8"/>
        <p:cNvGrpSpPr/>
        <p:nvPr/>
      </p:nvGrpSpPr>
      <p:grpSpPr>
        <a:xfrm>
          <a:off x="0" y="0"/>
          <a:ext cx="0" cy="0"/>
          <a:chOff x="0" y="0"/>
          <a:chExt cx="0" cy="0"/>
        </a:xfrm>
      </p:grpSpPr>
      <p:sp>
        <p:nvSpPr>
          <p:cNvPr id="269" name="Google Shape;269;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70" name="Google Shape;270;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71" name="Google Shape;271;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72" name="Google Shape;272;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3" name="Google Shape;273;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74" name="Google Shape;274;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a:t>
            </a:fld>
            <a:endParaRPr/>
          </a:p>
        </p:txBody>
      </p:sp>
    </p:spTree>
    <p:extLst>
      <p:ext uri="{BB962C8B-B14F-4D97-AF65-F5344CB8AC3E}">
        <p14:creationId xmlns:p14="http://schemas.microsoft.com/office/powerpoint/2010/main" val="2169168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52" name="Google Shape;3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extLst>
      <p:ext uri="{BB962C8B-B14F-4D97-AF65-F5344CB8AC3E}">
        <p14:creationId xmlns:p14="http://schemas.microsoft.com/office/powerpoint/2010/main" val="228856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28" name="Google Shape;4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10</a:t>
            </a:fld>
            <a:endParaRPr/>
          </a:p>
        </p:txBody>
      </p:sp>
    </p:spTree>
    <p:extLst>
      <p:ext uri="{BB962C8B-B14F-4D97-AF65-F5344CB8AC3E}">
        <p14:creationId xmlns:p14="http://schemas.microsoft.com/office/powerpoint/2010/main" val="265387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230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43" name="Google Shape;4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12</a:t>
            </a:fld>
            <a:endParaRPr/>
          </a:p>
        </p:txBody>
      </p:sp>
    </p:spTree>
    <p:extLst>
      <p:ext uri="{BB962C8B-B14F-4D97-AF65-F5344CB8AC3E}">
        <p14:creationId xmlns:p14="http://schemas.microsoft.com/office/powerpoint/2010/main" val="20732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36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57" name="Google Shape;4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14</a:t>
            </a:fld>
            <a:endParaRPr/>
          </a:p>
        </p:txBody>
      </p:sp>
    </p:spTree>
    <p:extLst>
      <p:ext uri="{BB962C8B-B14F-4D97-AF65-F5344CB8AC3E}">
        <p14:creationId xmlns:p14="http://schemas.microsoft.com/office/powerpoint/2010/main" val="4100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88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74" name="Google Shape;47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16</a:t>
            </a:fld>
            <a:endParaRPr/>
          </a:p>
        </p:txBody>
      </p:sp>
    </p:spTree>
    <p:extLst>
      <p:ext uri="{BB962C8B-B14F-4D97-AF65-F5344CB8AC3E}">
        <p14:creationId xmlns:p14="http://schemas.microsoft.com/office/powerpoint/2010/main" val="363126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84" name="Google Shape;4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18</a:t>
            </a:fld>
            <a:endParaRPr/>
          </a:p>
        </p:txBody>
      </p:sp>
    </p:spTree>
    <p:extLst>
      <p:ext uri="{BB962C8B-B14F-4D97-AF65-F5344CB8AC3E}">
        <p14:creationId xmlns:p14="http://schemas.microsoft.com/office/powerpoint/2010/main" val="3965792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91" name="Google Shape;49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1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19</a:t>
            </a:fld>
            <a:endParaRPr/>
          </a:p>
        </p:txBody>
      </p:sp>
    </p:spTree>
    <p:extLst>
      <p:ext uri="{BB962C8B-B14F-4D97-AF65-F5344CB8AC3E}">
        <p14:creationId xmlns:p14="http://schemas.microsoft.com/office/powerpoint/2010/main" val="2270483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42c3b3e04dde3a23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42c3b3e04dde3a23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g42c3b3e04dde3a23_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sz="1400">
              <a:latin typeface="Arial"/>
              <a:ea typeface="Arial"/>
              <a:cs typeface="Arial"/>
              <a:sym typeface="Arial"/>
            </a:endParaRPr>
          </a:p>
        </p:txBody>
      </p:sp>
    </p:spTree>
    <p:extLst>
      <p:ext uri="{BB962C8B-B14F-4D97-AF65-F5344CB8AC3E}">
        <p14:creationId xmlns:p14="http://schemas.microsoft.com/office/powerpoint/2010/main" val="398519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3" name="Google Shape;36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a:t>
            </a:fld>
            <a:endParaRPr/>
          </a:p>
        </p:txBody>
      </p:sp>
    </p:spTree>
    <p:extLst>
      <p:ext uri="{BB962C8B-B14F-4D97-AF65-F5344CB8AC3E}">
        <p14:creationId xmlns:p14="http://schemas.microsoft.com/office/powerpoint/2010/main" val="3274545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69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75" name="Google Shape;37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a:t>
            </a:fld>
            <a:endParaRPr/>
          </a:p>
        </p:txBody>
      </p:sp>
    </p:spTree>
    <p:extLst>
      <p:ext uri="{BB962C8B-B14F-4D97-AF65-F5344CB8AC3E}">
        <p14:creationId xmlns:p14="http://schemas.microsoft.com/office/powerpoint/2010/main" val="9579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83" name="Google Shape;38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a:t>
            </a:fld>
            <a:endParaRPr/>
          </a:p>
        </p:txBody>
      </p:sp>
    </p:spTree>
    <p:extLst>
      <p:ext uri="{BB962C8B-B14F-4D97-AF65-F5344CB8AC3E}">
        <p14:creationId xmlns:p14="http://schemas.microsoft.com/office/powerpoint/2010/main" val="326990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37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97" name="Google Shape;39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6</a:t>
            </a:fld>
            <a:endParaRPr/>
          </a:p>
        </p:txBody>
      </p:sp>
    </p:spTree>
    <p:extLst>
      <p:ext uri="{BB962C8B-B14F-4D97-AF65-F5344CB8AC3E}">
        <p14:creationId xmlns:p14="http://schemas.microsoft.com/office/powerpoint/2010/main" val="142169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020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19" name="Google Shape;41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9</a:t>
            </a:fld>
            <a:endParaRPr/>
          </a:p>
        </p:txBody>
      </p:sp>
    </p:spTree>
    <p:extLst>
      <p:ext uri="{BB962C8B-B14F-4D97-AF65-F5344CB8AC3E}">
        <p14:creationId xmlns:p14="http://schemas.microsoft.com/office/powerpoint/2010/main" val="65952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81"/>
        <p:cNvGrpSpPr/>
        <p:nvPr/>
      </p:nvGrpSpPr>
      <p:grpSpPr>
        <a:xfrm>
          <a:off x="0" y="0"/>
          <a:ext cx="0" cy="0"/>
          <a:chOff x="0" y="0"/>
          <a:chExt cx="0" cy="0"/>
        </a:xfrm>
      </p:grpSpPr>
      <p:sp>
        <p:nvSpPr>
          <p:cNvPr id="282" name="Google Shape;282;p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3" name="Google Shape;28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84" name="Google Shape;284;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5" name="Google Shape;285;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6" name="Google Shape;286;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7"/>
        <p:cNvGrpSpPr/>
        <p:nvPr/>
      </p:nvGrpSpPr>
      <p:grpSpPr>
        <a:xfrm>
          <a:off x="0" y="0"/>
          <a:ext cx="0" cy="0"/>
          <a:chOff x="0" y="0"/>
          <a:chExt cx="0" cy="0"/>
        </a:xfrm>
      </p:grpSpPr>
      <p:sp>
        <p:nvSpPr>
          <p:cNvPr id="338" name="Google Shape;338;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9" name="Google Shape;339;p1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40" name="Google Shape;340;p1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41" name="Google Shape;341;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2" name="Google Shape;342;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3" name="Google Shape;343;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44"/>
        <p:cNvGrpSpPr/>
        <p:nvPr/>
      </p:nvGrpSpPr>
      <p:grpSpPr>
        <a:xfrm>
          <a:off x="0" y="0"/>
          <a:ext cx="0" cy="0"/>
          <a:chOff x="0" y="0"/>
          <a:chExt cx="0" cy="0"/>
        </a:xfrm>
      </p:grpSpPr>
      <p:sp>
        <p:nvSpPr>
          <p:cNvPr id="345" name="Google Shape;345;p1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6" name="Google Shape;346;p1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347" name="Google Shape;347;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8" name="Google Shape;348;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9" name="Google Shape;349;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87"/>
        <p:cNvGrpSpPr/>
        <p:nvPr/>
      </p:nvGrpSpPr>
      <p:grpSpPr>
        <a:xfrm>
          <a:off x="0" y="0"/>
          <a:ext cx="0" cy="0"/>
          <a:chOff x="0" y="0"/>
          <a:chExt cx="0" cy="0"/>
        </a:xfrm>
      </p:grpSpPr>
      <p:sp>
        <p:nvSpPr>
          <p:cNvPr id="288" name="Google Shape;288;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9" name="Google Shape;289;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0" name="Google Shape;290;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1" name="Google Shape;291;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2" name="Google Shape;292;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93"/>
        <p:cNvGrpSpPr/>
        <p:nvPr/>
      </p:nvGrpSpPr>
      <p:grpSpPr>
        <a:xfrm>
          <a:off x="0" y="0"/>
          <a:ext cx="0" cy="0"/>
          <a:chOff x="0" y="0"/>
          <a:chExt cx="0" cy="0"/>
        </a:xfrm>
      </p:grpSpPr>
      <p:sp>
        <p:nvSpPr>
          <p:cNvPr id="294" name="Google Shape;294;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Google Shape;295;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6" name="Google Shape;296;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297"/>
        <p:cNvGrpSpPr/>
        <p:nvPr/>
      </p:nvGrpSpPr>
      <p:grpSpPr>
        <a:xfrm>
          <a:off x="0" y="0"/>
          <a:ext cx="0" cy="0"/>
          <a:chOff x="0" y="0"/>
          <a:chExt cx="0" cy="0"/>
        </a:xfrm>
      </p:grpSpPr>
      <p:sp>
        <p:nvSpPr>
          <p:cNvPr id="298" name="Google Shape;298;p5"/>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9" name="Google Shape;299;p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00" name="Google Shape;300;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1" name="Google Shape;301;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2" name="Google Shape;302;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303"/>
        <p:cNvGrpSpPr/>
        <p:nvPr/>
      </p:nvGrpSpPr>
      <p:grpSpPr>
        <a:xfrm>
          <a:off x="0" y="0"/>
          <a:ext cx="0" cy="0"/>
          <a:chOff x="0" y="0"/>
          <a:chExt cx="0" cy="0"/>
        </a:xfrm>
      </p:grpSpPr>
      <p:sp>
        <p:nvSpPr>
          <p:cNvPr id="304" name="Google Shape;304;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5" name="Google Shape;305;p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06" name="Google Shape;306;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7" name="Google Shape;307;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8" name="Google Shape;308;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309"/>
        <p:cNvGrpSpPr/>
        <p:nvPr/>
      </p:nvGrpSpPr>
      <p:grpSpPr>
        <a:xfrm>
          <a:off x="0" y="0"/>
          <a:ext cx="0" cy="0"/>
          <a:chOff x="0" y="0"/>
          <a:chExt cx="0" cy="0"/>
        </a:xfrm>
      </p:grpSpPr>
      <p:sp>
        <p:nvSpPr>
          <p:cNvPr id="310" name="Google Shape;310;p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1" name="Google Shape;311;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2" name="Google Shape;312;p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13" name="Google Shape;313;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4" name="Google Shape;314;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5" name="Google Shape;315;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316"/>
        <p:cNvGrpSpPr/>
        <p:nvPr/>
      </p:nvGrpSpPr>
      <p:grpSpPr>
        <a:xfrm>
          <a:off x="0" y="0"/>
          <a:ext cx="0" cy="0"/>
          <a:chOff x="0" y="0"/>
          <a:chExt cx="0" cy="0"/>
        </a:xfrm>
      </p:grpSpPr>
      <p:sp>
        <p:nvSpPr>
          <p:cNvPr id="317" name="Google Shape;317;p8"/>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8" name="Google Shape;318;p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319" name="Google Shape;319;p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20" name="Google Shape;320;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1" name="Google Shape;321;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2" name="Google Shape;322;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323"/>
        <p:cNvGrpSpPr/>
        <p:nvPr/>
      </p:nvGrpSpPr>
      <p:grpSpPr>
        <a:xfrm>
          <a:off x="0" y="0"/>
          <a:ext cx="0" cy="0"/>
          <a:chOff x="0" y="0"/>
          <a:chExt cx="0" cy="0"/>
        </a:xfrm>
      </p:grpSpPr>
      <p:sp>
        <p:nvSpPr>
          <p:cNvPr id="324" name="Google Shape;324;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5" name="Google Shape;325;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6" name="Google Shape;326;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7" name="Google Shape;327;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28"/>
        <p:cNvGrpSpPr/>
        <p:nvPr/>
      </p:nvGrpSpPr>
      <p:grpSpPr>
        <a:xfrm>
          <a:off x="0" y="0"/>
          <a:ext cx="0" cy="0"/>
          <a:chOff x="0" y="0"/>
          <a:chExt cx="0" cy="0"/>
        </a:xfrm>
      </p:grpSpPr>
      <p:sp>
        <p:nvSpPr>
          <p:cNvPr id="329" name="Google Shape;329;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0" name="Google Shape;330;p1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31" name="Google Shape;331;p1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32" name="Google Shape;332;p1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33" name="Google Shape;333;p1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34" name="Google Shape;334;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Google Shape;335;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5"/>
        <p:cNvGrpSpPr/>
        <p:nvPr/>
      </p:nvGrpSpPr>
      <p:grpSpPr>
        <a:xfrm>
          <a:off x="0" y="0"/>
          <a:ext cx="0" cy="0"/>
          <a:chOff x="0" y="0"/>
          <a:chExt cx="0" cy="0"/>
        </a:xfrm>
      </p:grpSpPr>
      <p:sp>
        <p:nvSpPr>
          <p:cNvPr id="276" name="Google Shape;27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7" name="Google Shape;27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8" name="Google Shape;278;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9" name="Google Shape;279;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0" name="Google Shape;28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blinds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3"/>
          <p:cNvSpPr txBox="1">
            <a:spLocks noGrp="1"/>
          </p:cNvSpPr>
          <p:nvPr>
            <p:ph type="ctrTitle"/>
          </p:nvPr>
        </p:nvSpPr>
        <p:spPr>
          <a:xfrm>
            <a:off x="755650" y="292417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IPSEOA </a:t>
            </a:r>
            <a:br>
              <a:rPr lang="en-US" sz="4400" b="1" i="0" u="none">
                <a:solidFill>
                  <a:schemeClr val="dk1"/>
                </a:solidFill>
                <a:latin typeface="Calibri"/>
                <a:ea typeface="Calibri"/>
                <a:cs typeface="Calibri"/>
                <a:sym typeface="Calibri"/>
              </a:rPr>
            </a:br>
            <a:r>
              <a:rPr lang="en-US" sz="4400" b="1" i="0" u="none">
                <a:solidFill>
                  <a:schemeClr val="dk1"/>
                </a:solidFill>
                <a:latin typeface="Calibri"/>
                <a:ea typeface="Calibri"/>
                <a:cs typeface="Calibri"/>
                <a:sym typeface="Calibri"/>
              </a:rPr>
              <a:t>L. PETRONIO</a:t>
            </a:r>
            <a:endParaRPr/>
          </a:p>
        </p:txBody>
      </p:sp>
      <p:sp>
        <p:nvSpPr>
          <p:cNvPr id="356" name="Google Shape;356;p13"/>
          <p:cNvSpPr txBox="1">
            <a:spLocks noGrp="1"/>
          </p:cNvSpPr>
          <p:nvPr>
            <p:ph type="subTitle" idx="1"/>
          </p:nvPr>
        </p:nvSpPr>
        <p:spPr>
          <a:xfrm>
            <a:off x="1849437" y="45085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98989"/>
              </a:buClr>
              <a:buSzPts val="3200"/>
              <a:buNone/>
            </a:pPr>
            <a:r>
              <a:rPr lang="en-US" sz="3200" b="1" i="0" u="none">
                <a:solidFill>
                  <a:srgbClr val="898989"/>
                </a:solidFill>
                <a:latin typeface="Calibri"/>
                <a:ea typeface="Calibri"/>
                <a:cs typeface="Calibri"/>
                <a:sym typeface="Calibri"/>
              </a:rPr>
              <a:t>POZZUOLI- NAPOLI</a:t>
            </a:r>
            <a:endParaRPr/>
          </a:p>
        </p:txBody>
      </p:sp>
      <p:pic>
        <p:nvPicPr>
          <p:cNvPr id="357" name="Google Shape;357;p13" descr="Listener MOD"/>
          <p:cNvPicPr preferRelativeResize="0"/>
          <p:nvPr/>
        </p:nvPicPr>
        <p:blipFill rotWithShape="1">
          <a:blip r:embed="rId3">
            <a:alphaModFix/>
          </a:blip>
          <a:srcRect/>
          <a:stretch/>
        </p:blipFill>
        <p:spPr>
          <a:xfrm>
            <a:off x="4140200" y="307975"/>
            <a:ext cx="1655763" cy="2143126"/>
          </a:xfrm>
          <a:prstGeom prst="rect">
            <a:avLst/>
          </a:prstGeom>
          <a:noFill/>
          <a:ln>
            <a:noFill/>
          </a:ln>
        </p:spPr>
      </p:pic>
      <p:pic>
        <p:nvPicPr>
          <p:cNvPr id="358" name="Google Shape;358;p13" descr="europa.jpg"/>
          <p:cNvPicPr preferRelativeResize="0"/>
          <p:nvPr/>
        </p:nvPicPr>
        <p:blipFill rotWithShape="1">
          <a:blip r:embed="rId4">
            <a:alphaModFix/>
          </a:blip>
          <a:srcRect/>
          <a:stretch/>
        </p:blipFill>
        <p:spPr>
          <a:xfrm>
            <a:off x="6552883" y="307975"/>
            <a:ext cx="2387221" cy="23226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359" name="Google Shape;359;p13" descr="repubblica.jpg"/>
          <p:cNvPicPr preferRelativeResize="0"/>
          <p:nvPr/>
        </p:nvPicPr>
        <p:blipFill rotWithShape="1">
          <a:blip r:embed="rId5">
            <a:alphaModFix/>
          </a:blip>
          <a:srcRect/>
          <a:stretch/>
        </p:blipFill>
        <p:spPr>
          <a:xfrm>
            <a:off x="755650" y="4217987"/>
            <a:ext cx="1298575" cy="1450975"/>
          </a:xfrm>
          <a:prstGeom prst="rect">
            <a:avLst/>
          </a:prstGeom>
          <a:noFill/>
          <a:ln>
            <a:noFill/>
          </a:ln>
          <a:effectLst>
            <a:softEdge rad="112500"/>
          </a:effectLst>
        </p:spPr>
      </p:pic>
      <p:pic>
        <p:nvPicPr>
          <p:cNvPr id="360" name="Google Shape;360;p13"/>
          <p:cNvPicPr preferRelativeResize="0"/>
          <p:nvPr/>
        </p:nvPicPr>
        <p:blipFill rotWithShape="1">
          <a:blip r:embed="rId6">
            <a:alphaModFix/>
          </a:blip>
          <a:srcRect/>
          <a:stretch/>
        </p:blipFill>
        <p:spPr>
          <a:xfrm>
            <a:off x="203937" y="307975"/>
            <a:ext cx="3179343" cy="2635225"/>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20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6">
                                            <p:txEl>
                                              <p:pRg st="0" end="0"/>
                                            </p:txEl>
                                          </p:spTgt>
                                        </p:tgtEl>
                                        <p:attrNameLst>
                                          <p:attrName>style.visibility</p:attrName>
                                        </p:attrNameLst>
                                      </p:cBhvr>
                                      <p:to>
                                        <p:strVal val="visible"/>
                                      </p:to>
                                    </p:set>
                                    <p:animEffect transition="in" filter="fade">
                                      <p:cBhvr>
                                        <p:cTn id="12" dur="2000"/>
                                        <p:tgtEl>
                                          <p:spTgt spid="3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
                                        </p:tgtEl>
                                        <p:attrNameLst>
                                          <p:attrName>style.visibility</p:attrName>
                                        </p:attrNameLst>
                                      </p:cBhvr>
                                      <p:to>
                                        <p:strVal val="visible"/>
                                      </p:to>
                                    </p:set>
                                    <p:animEffect transition="in" filter="fade">
                                      <p:cBhvr>
                                        <p:cTn id="17"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2"/>
          <p:cNvSpPr txBox="1">
            <a:spLocks noGrp="1"/>
          </p:cNvSpPr>
          <p:nvPr>
            <p:ph type="body" idx="1"/>
          </p:nvPr>
        </p:nvSpPr>
        <p:spPr>
          <a:xfrm>
            <a:off x="539750" y="404812"/>
            <a:ext cx="8147100" cy="626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Calibri"/>
                <a:ea typeface="Calibri"/>
                <a:cs typeface="Calibri"/>
                <a:sym typeface="Calibri"/>
              </a:rPr>
              <a:t>Actually, </a:t>
            </a:r>
            <a:r>
              <a:rPr lang="en-US" sz="2800" b="0" i="0" u="none" dirty="0">
                <a:solidFill>
                  <a:schemeClr val="dk1"/>
                </a:solidFill>
                <a:latin typeface="Calibri"/>
                <a:ea typeface="Calibri"/>
                <a:cs typeface="Calibri"/>
                <a:sym typeface="Calibri"/>
              </a:rPr>
              <a:t>our school offers the following vocational pathways :</a:t>
            </a:r>
            <a:endParaRPr dirty="0"/>
          </a:p>
          <a:p>
            <a:pPr marL="0" marR="0" lvl="0" indent="-177800" algn="l" rtl="0">
              <a:lnSpc>
                <a:spcPct val="100000"/>
              </a:lnSpc>
              <a:spcBef>
                <a:spcPts val="56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Enogastronomy</a:t>
            </a:r>
            <a:r>
              <a:rPr lang="en-US" sz="2800" b="0" i="0" u="none" dirty="0">
                <a:solidFill>
                  <a:schemeClr val="dk1"/>
                </a:solidFill>
                <a:latin typeface="Calibri"/>
                <a:ea typeface="Calibri"/>
                <a:cs typeface="Calibri"/>
                <a:sym typeface="Calibri"/>
              </a:rPr>
              <a:t> (Chef and Pastry chef)</a:t>
            </a:r>
            <a:endParaRPr dirty="0"/>
          </a:p>
          <a:p>
            <a:pPr marL="0" marR="0" lvl="0" indent="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2032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Calibri"/>
                <a:ea typeface="Calibri"/>
                <a:cs typeface="Calibri"/>
                <a:sym typeface="Calibri"/>
              </a:rPr>
              <a:t>F&amp;B Service and Sales (Maître, Head waiter, barman, Bar/Restaurant manager).</a:t>
            </a: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1" i="0" u="none" dirty="0">
              <a:solidFill>
                <a:schemeClr val="dk1"/>
              </a:solidFill>
              <a:latin typeface="Calibri"/>
              <a:ea typeface="Calibri"/>
              <a:cs typeface="Calibri"/>
              <a:sym typeface="Calibri"/>
            </a:endParaRPr>
          </a:p>
        </p:txBody>
      </p:sp>
      <p:pic>
        <p:nvPicPr>
          <p:cNvPr id="432" name="Google Shape;432;p22" descr="2015-05-28 16.16.32-1.jpg"/>
          <p:cNvPicPr preferRelativeResize="0"/>
          <p:nvPr/>
        </p:nvPicPr>
        <p:blipFill rotWithShape="1">
          <a:blip r:embed="rId3">
            <a:alphaModFix/>
          </a:blip>
          <a:srcRect/>
          <a:stretch/>
        </p:blipFill>
        <p:spPr>
          <a:xfrm>
            <a:off x="4379099" y="2218309"/>
            <a:ext cx="2627400" cy="1759331"/>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433" name="Google Shape;433;p22"/>
          <p:cNvPicPr preferRelativeResize="0"/>
          <p:nvPr/>
        </p:nvPicPr>
        <p:blipFill rotWithShape="1">
          <a:blip r:embed="rId4">
            <a:alphaModFix/>
          </a:blip>
          <a:srcRect/>
          <a:stretch/>
        </p:blipFill>
        <p:spPr>
          <a:xfrm>
            <a:off x="827086" y="2138140"/>
            <a:ext cx="1871662" cy="1884362"/>
          </a:xfrm>
          <a:prstGeom prst="rect">
            <a:avLst/>
          </a:prstGeom>
          <a:noFill/>
          <a:ln>
            <a:noFill/>
          </a:ln>
        </p:spPr>
      </p:pic>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3"/>
          <p:cNvSpPr txBox="1"/>
          <p:nvPr/>
        </p:nvSpPr>
        <p:spPr>
          <a:xfrm>
            <a:off x="684212" y="1052512"/>
            <a:ext cx="7453200" cy="483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Tourist reception (receptionist, tourist information officer, tour guide)</a:t>
            </a:r>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Commercial fishing and  fish productions since  the school year 2019/20 </a:t>
            </a:r>
            <a:endParaRPr/>
          </a:p>
        </p:txBody>
      </p:sp>
      <p:pic>
        <p:nvPicPr>
          <p:cNvPr id="439" name="Google Shape;439;p23"/>
          <p:cNvPicPr preferRelativeResize="0"/>
          <p:nvPr/>
        </p:nvPicPr>
        <p:blipFill rotWithShape="1">
          <a:blip r:embed="rId3">
            <a:alphaModFix/>
          </a:blip>
          <a:srcRect/>
          <a:stretch/>
        </p:blipFill>
        <p:spPr>
          <a:xfrm>
            <a:off x="900112" y="2276475"/>
            <a:ext cx="2835275" cy="2120900"/>
          </a:xfrm>
          <a:prstGeom prst="rect">
            <a:avLst/>
          </a:prstGeom>
          <a:noFill/>
          <a:ln>
            <a:noFill/>
          </a:ln>
        </p:spPr>
      </p:pic>
      <p:pic>
        <p:nvPicPr>
          <p:cNvPr id="440" name="Google Shape;440;p23" descr="https://upload.wikimedia.org/wikipedia/commons/thumb/5/52/Greetsiel_33_Poseidon_01.jpg/300px-Greetsiel_33_Poseidon_01.jpg"/>
          <p:cNvPicPr preferRelativeResize="0"/>
          <p:nvPr/>
        </p:nvPicPr>
        <p:blipFill rotWithShape="1">
          <a:blip r:embed="rId4">
            <a:alphaModFix/>
          </a:blip>
          <a:srcRect/>
          <a:stretch/>
        </p:blipFill>
        <p:spPr>
          <a:xfrm>
            <a:off x="4410075" y="2276475"/>
            <a:ext cx="2857500" cy="2028825"/>
          </a:xfrm>
          <a:prstGeom prst="rect">
            <a:avLst/>
          </a:prstGeom>
          <a:noFill/>
          <a:ln>
            <a:noFill/>
          </a:ln>
        </p:spPr>
      </p:pic>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Our basic guidelines </a:t>
            </a:r>
            <a:endParaRPr/>
          </a:p>
        </p:txBody>
      </p:sp>
      <p:sp>
        <p:nvSpPr>
          <p:cNvPr id="447" name="Google Shape;447;p24"/>
          <p:cNvSpPr txBox="1">
            <a:spLocks noGrp="1"/>
          </p:cNvSpPr>
          <p:nvPr>
            <p:ph type="body" idx="1"/>
          </p:nvPr>
        </p:nvSpPr>
        <p:spPr>
          <a:xfrm>
            <a:off x="385762" y="1196975"/>
            <a:ext cx="8229600" cy="4526100"/>
          </a:xfrm>
          <a:prstGeom prst="rect">
            <a:avLst/>
          </a:prstGeom>
          <a:noFill/>
          <a:ln>
            <a:noFill/>
          </a:ln>
        </p:spPr>
        <p:txBody>
          <a:bodyPr spcFirstLastPara="1" wrap="square" lIns="91425" tIns="45700" rIns="91425" bIns="45700" anchor="t" anchorCtr="0">
            <a:noAutofit/>
          </a:bodyPr>
          <a:lstStyle/>
          <a:p>
            <a:pPr marL="742950" marR="0" lvl="1" indent="-133350" algn="l" rtl="0">
              <a:lnSpc>
                <a:spcPct val="100000"/>
              </a:lnSpc>
              <a:spcBef>
                <a:spcPts val="0"/>
              </a:spcBef>
              <a:spcAft>
                <a:spcPts val="0"/>
              </a:spcAft>
              <a:buClr>
                <a:schemeClr val="dk1"/>
              </a:buClr>
              <a:buSzPts val="2400"/>
              <a:buFont typeface="Arial"/>
              <a:buNone/>
            </a:pPr>
            <a:endParaRPr sz="2500" b="0" i="0" u="none" strike="noStrike" cap="none">
              <a:solidFill>
                <a:schemeClr val="dk1"/>
              </a:solidFill>
              <a:latin typeface="Calibri"/>
              <a:ea typeface="Calibri"/>
              <a:cs typeface="Calibri"/>
              <a:sym typeface="Calibri"/>
            </a:endParaRPr>
          </a:p>
          <a:p>
            <a:pPr marL="742950" marR="0" lvl="1" indent="-292100" algn="just" rtl="0">
              <a:lnSpc>
                <a:spcPct val="100000"/>
              </a:lnSpc>
              <a:spcBef>
                <a:spcPts val="480"/>
              </a:spcBef>
              <a:spcAft>
                <a:spcPts val="0"/>
              </a:spcAft>
              <a:buClr>
                <a:schemeClr val="dk1"/>
              </a:buClr>
              <a:buSzPts val="2500"/>
              <a:buFont typeface="Arial"/>
              <a:buChar char="-"/>
            </a:pPr>
            <a:r>
              <a:rPr lang="en-US" sz="2500" b="0" i="0" u="none" strike="noStrike" cap="none">
                <a:solidFill>
                  <a:schemeClr val="dk1"/>
                </a:solidFill>
                <a:latin typeface="Calibri"/>
                <a:ea typeface="Calibri"/>
                <a:cs typeface="Calibri"/>
                <a:sym typeface="Calibri"/>
              </a:rPr>
              <a:t>developing professional profiles, in line with the requirements of the labour market;</a:t>
            </a:r>
            <a:endParaRPr sz="2500"/>
          </a:p>
          <a:p>
            <a:pPr marL="742950" marR="0" lvl="1" indent="-292100" algn="just" rtl="0">
              <a:lnSpc>
                <a:spcPct val="100000"/>
              </a:lnSpc>
              <a:spcBef>
                <a:spcPts val="480"/>
              </a:spcBef>
              <a:spcAft>
                <a:spcPts val="0"/>
              </a:spcAft>
              <a:buClr>
                <a:schemeClr val="dk1"/>
              </a:buClr>
              <a:buSzPts val="2500"/>
              <a:buFont typeface="Arial"/>
              <a:buChar char="-"/>
            </a:pPr>
            <a:r>
              <a:rPr lang="en-US" sz="2500" b="0" i="0" u="none" strike="noStrike" cap="none">
                <a:solidFill>
                  <a:schemeClr val="dk1"/>
                </a:solidFill>
                <a:latin typeface="Calibri"/>
                <a:ea typeface="Calibri"/>
                <a:cs typeface="Calibri"/>
                <a:sym typeface="Calibri"/>
              </a:rPr>
              <a:t>enrichment of the educational role of the school;</a:t>
            </a:r>
            <a:endParaRPr sz="2500"/>
          </a:p>
          <a:p>
            <a:pPr marL="742950" marR="0" lvl="1" indent="-285750" algn="just" rtl="0">
              <a:lnSpc>
                <a:spcPct val="100000"/>
              </a:lnSpc>
              <a:spcBef>
                <a:spcPts val="480"/>
              </a:spcBef>
              <a:spcAft>
                <a:spcPts val="0"/>
              </a:spcAft>
              <a:buClr>
                <a:schemeClr val="dk1"/>
              </a:buClr>
              <a:buSzPts val="2400"/>
              <a:buFont typeface="Arial"/>
              <a:buNone/>
            </a:pPr>
            <a:r>
              <a:rPr lang="en-US" sz="2500" b="0" i="0" u="none" strike="noStrike" cap="none">
                <a:solidFill>
                  <a:schemeClr val="dk1"/>
                </a:solidFill>
                <a:latin typeface="Calibri"/>
                <a:ea typeface="Calibri"/>
                <a:cs typeface="Calibri"/>
                <a:sym typeface="Calibri"/>
              </a:rPr>
              <a:t>-	development of knowledge, skills and abilities to let each student building his/her personal way to work;</a:t>
            </a:r>
            <a:endParaRPr sz="2500"/>
          </a:p>
          <a:p>
            <a:pPr marL="742950" marR="0" lvl="1" indent="-285750" algn="just" rtl="0">
              <a:lnSpc>
                <a:spcPct val="100000"/>
              </a:lnSpc>
              <a:spcBef>
                <a:spcPts val="480"/>
              </a:spcBef>
              <a:spcAft>
                <a:spcPts val="0"/>
              </a:spcAft>
              <a:buClr>
                <a:schemeClr val="dk1"/>
              </a:buClr>
              <a:buSzPts val="2400"/>
              <a:buFont typeface="Arial"/>
              <a:buNone/>
            </a:pPr>
            <a:r>
              <a:rPr lang="en-US" sz="2500" b="0" i="0" u="none" strike="noStrike" cap="none">
                <a:solidFill>
                  <a:schemeClr val="dk1"/>
                </a:solidFill>
                <a:latin typeface="Calibri"/>
                <a:ea typeface="Calibri"/>
                <a:cs typeface="Calibri"/>
                <a:sym typeface="Calibri"/>
              </a:rPr>
              <a:t>-	promotion of school success, through training and re-training activities;</a:t>
            </a:r>
            <a:endParaRPr sz="2500"/>
          </a:p>
          <a:p>
            <a:pPr marL="742950" marR="0" lvl="1" indent="-285750" algn="just" rtl="0">
              <a:lnSpc>
                <a:spcPct val="100000"/>
              </a:lnSpc>
              <a:spcBef>
                <a:spcPts val="480"/>
              </a:spcBef>
              <a:spcAft>
                <a:spcPts val="0"/>
              </a:spcAft>
              <a:buClr>
                <a:schemeClr val="dk1"/>
              </a:buClr>
              <a:buSzPts val="2400"/>
              <a:buFont typeface="Arial"/>
              <a:buNone/>
            </a:pPr>
            <a:r>
              <a:rPr lang="en-US" sz="2500" b="0" i="0" u="none" strike="noStrike" cap="none">
                <a:solidFill>
                  <a:schemeClr val="dk1"/>
                </a:solidFill>
                <a:latin typeface="Calibri"/>
                <a:ea typeface="Calibri"/>
                <a:cs typeface="Calibri"/>
                <a:sym typeface="Calibri"/>
              </a:rPr>
              <a:t>-	implementation of quality-based learning, especially learning by doing.</a:t>
            </a:r>
            <a:endParaRPr sz="2500"/>
          </a:p>
          <a:p>
            <a:pPr marL="342900" marR="0" lvl="0" indent="-190500" algn="l" rtl="0">
              <a:spcBef>
                <a:spcPts val="480"/>
              </a:spcBef>
              <a:spcAft>
                <a:spcPts val="0"/>
              </a:spcAft>
              <a:buClr>
                <a:schemeClr val="dk1"/>
              </a:buClr>
              <a:buSzPts val="24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5"/>
          <p:cNvSpPr txBox="1">
            <a:spLocks noGrp="1"/>
          </p:cNvSpPr>
          <p:nvPr>
            <p:ph type="body" idx="1"/>
          </p:nvPr>
        </p:nvSpPr>
        <p:spPr>
          <a:xfrm>
            <a:off x="457200" y="836612"/>
            <a:ext cx="8229600" cy="5289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3200" b="0" i="0" u="none">
                <a:solidFill>
                  <a:schemeClr val="dk1"/>
                </a:solidFill>
                <a:latin typeface="Calibri"/>
                <a:ea typeface="Calibri"/>
                <a:cs typeface="Calibri"/>
                <a:sym typeface="Calibri"/>
              </a:rPr>
              <a:t>All trainings are combined with the acquisition of language skills in various foreign languages, such as English, French, German, Spanish and computer skills.</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pic>
        <p:nvPicPr>
          <p:cNvPr id="453" name="Google Shape;453;p25"/>
          <p:cNvPicPr preferRelativeResize="0"/>
          <p:nvPr/>
        </p:nvPicPr>
        <p:blipFill rotWithShape="1">
          <a:blip r:embed="rId3">
            <a:alphaModFix/>
          </a:blip>
          <a:srcRect/>
          <a:stretch/>
        </p:blipFill>
        <p:spPr>
          <a:xfrm>
            <a:off x="4284662" y="2708275"/>
            <a:ext cx="3636963" cy="2725737"/>
          </a:xfrm>
          <a:prstGeom prst="rect">
            <a:avLst/>
          </a:prstGeom>
          <a:noFill/>
          <a:ln>
            <a:noFill/>
          </a:ln>
        </p:spPr>
      </p:pic>
      <p:pic>
        <p:nvPicPr>
          <p:cNvPr id="454" name="Google Shape;454;p25" descr="C:\Users\giorgio\Desktop\CONCORSO\imágenes\verbal.jpg"/>
          <p:cNvPicPr preferRelativeResize="0"/>
          <p:nvPr/>
        </p:nvPicPr>
        <p:blipFill rotWithShape="1">
          <a:blip r:embed="rId4">
            <a:alphaModFix/>
          </a:blip>
          <a:srcRect/>
          <a:stretch/>
        </p:blipFill>
        <p:spPr>
          <a:xfrm>
            <a:off x="512762" y="3760787"/>
            <a:ext cx="3760787" cy="2524125"/>
          </a:xfrm>
          <a:prstGeom prst="rect">
            <a:avLst/>
          </a:prstGeom>
          <a:noFill/>
          <a:ln w="9525" cap="flat" cmpd="sng">
            <a:solidFill>
              <a:srgbClr val="00B050"/>
            </a:solidFill>
            <a:prstDash val="solid"/>
            <a:round/>
            <a:headEnd type="none" w="sm" len="sm"/>
            <a:tailEnd type="none" w="sm" len="sm"/>
          </a:ln>
          <a:effectLst>
            <a:glow rad="228600">
              <a:srgbClr val="96D7E8">
                <a:alpha val="40000"/>
              </a:srgbClr>
            </a:glow>
          </a:effectLst>
        </p:spPr>
      </p:pic>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6"/>
          <p:cNvSpPr txBox="1">
            <a:spLocks noGrp="1"/>
          </p:cNvSpPr>
          <p:nvPr>
            <p:ph type="body" idx="1"/>
          </p:nvPr>
        </p:nvSpPr>
        <p:spPr>
          <a:xfrm>
            <a:off x="539750" y="404812"/>
            <a:ext cx="8229600" cy="5545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None/>
            </a:pPr>
            <a:r>
              <a:rPr lang="en-US" sz="3200" b="0" i="0" u="none" dirty="0">
                <a:solidFill>
                  <a:schemeClr val="dk1"/>
                </a:solidFill>
                <a:latin typeface="Calibri"/>
                <a:ea typeface="Calibri"/>
                <a:cs typeface="Calibri"/>
                <a:sym typeface="Calibri"/>
              </a:rPr>
              <a:t>Our students have to face two examinations. </a:t>
            </a:r>
            <a:endParaRPr dirty="0"/>
          </a:p>
          <a:p>
            <a:pPr marL="342900" marR="0" lvl="0" indent="-342900" algn="l" rtl="0">
              <a:lnSpc>
                <a:spcPct val="100000"/>
              </a:lnSpc>
              <a:spcBef>
                <a:spcPts val="640"/>
              </a:spcBef>
              <a:spcAft>
                <a:spcPts val="0"/>
              </a:spcAft>
              <a:buClr>
                <a:schemeClr val="dk1"/>
              </a:buClr>
              <a:buSzPts val="3200"/>
              <a:buFont typeface="Arial"/>
              <a:buNone/>
            </a:pPr>
            <a:r>
              <a:rPr lang="en-US" sz="3200" b="0" i="0" u="none" dirty="0">
                <a:solidFill>
                  <a:schemeClr val="dk1"/>
                </a:solidFill>
                <a:latin typeface="Calibri"/>
                <a:ea typeface="Calibri"/>
                <a:cs typeface="Calibri"/>
                <a:sym typeface="Calibri"/>
              </a:rPr>
              <a:t>The first one is at the end of the third year</a:t>
            </a:r>
            <a:endParaRPr dirty="0"/>
          </a:p>
          <a:p>
            <a:pPr marL="342900" marR="0" lvl="0" indent="-3429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Arial"/>
              <a:buNone/>
            </a:pPr>
            <a:r>
              <a:rPr lang="en-US" sz="3200" b="0" i="0" u="none" dirty="0">
                <a:solidFill>
                  <a:schemeClr val="dk1"/>
                </a:solidFill>
                <a:latin typeface="Calibri"/>
                <a:ea typeface="Calibri"/>
                <a:cs typeface="Calibri"/>
                <a:sym typeface="Calibri"/>
              </a:rPr>
              <a:t>The second one is at the end of the fifth year</a:t>
            </a:r>
            <a:endParaRPr dirty="0"/>
          </a:p>
          <a:p>
            <a:pPr marL="342900" marR="0" lvl="0" indent="-3429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ts val="3200"/>
              <a:buFont typeface="Arial"/>
              <a:buNone/>
            </a:pPr>
            <a:endParaRPr lang="en-US" dirty="0"/>
          </a:p>
          <a:p>
            <a:pPr marL="342900" marR="0" lvl="0" indent="-342900" algn="l" rtl="0">
              <a:lnSpc>
                <a:spcPct val="100000"/>
              </a:lnSpc>
              <a:spcBef>
                <a:spcPts val="640"/>
              </a:spcBef>
              <a:spcAft>
                <a:spcPts val="0"/>
              </a:spcAft>
              <a:buClr>
                <a:schemeClr val="dk1"/>
              </a:buClr>
              <a:buSzPts val="3200"/>
              <a:buFont typeface="Arial"/>
              <a:buNone/>
            </a:pPr>
            <a:r>
              <a:rPr lang="en-US" sz="3200" b="0" i="0" u="none" dirty="0" smtClean="0">
                <a:solidFill>
                  <a:schemeClr val="dk1"/>
                </a:solidFill>
                <a:latin typeface="Calibri"/>
                <a:ea typeface="Calibri"/>
                <a:cs typeface="Calibri"/>
                <a:sym typeface="Calibri"/>
              </a:rPr>
              <a:t>which </a:t>
            </a:r>
            <a:r>
              <a:rPr lang="en-US" sz="3200" b="0" i="0" u="none" dirty="0">
                <a:solidFill>
                  <a:schemeClr val="dk1"/>
                </a:solidFill>
                <a:latin typeface="Calibri"/>
                <a:ea typeface="Calibri"/>
                <a:cs typeface="Calibri"/>
                <a:sym typeface="Calibri"/>
              </a:rPr>
              <a:t>allows students to start university.</a:t>
            </a:r>
            <a:endParaRPr dirty="0"/>
          </a:p>
        </p:txBody>
      </p:sp>
      <p:cxnSp>
        <p:nvCxnSpPr>
          <p:cNvPr id="461" name="Google Shape;461;p26"/>
          <p:cNvCxnSpPr/>
          <p:nvPr/>
        </p:nvCxnSpPr>
        <p:spPr>
          <a:xfrm>
            <a:off x="4500562" y="1628775"/>
            <a:ext cx="396900" cy="504900"/>
          </a:xfrm>
          <a:prstGeom prst="straightConnector1">
            <a:avLst/>
          </a:prstGeom>
          <a:noFill/>
          <a:ln w="9525" cap="flat" cmpd="sng">
            <a:solidFill>
              <a:srgbClr val="6EA072"/>
            </a:solidFill>
            <a:prstDash val="solid"/>
            <a:miter lim="800000"/>
            <a:headEnd type="none" w="med" len="med"/>
            <a:tailEnd type="stealth" w="med" len="med"/>
          </a:ln>
        </p:spPr>
      </p:cxnSp>
      <p:cxnSp>
        <p:nvCxnSpPr>
          <p:cNvPr id="462" name="Google Shape;462;p26"/>
          <p:cNvCxnSpPr/>
          <p:nvPr/>
        </p:nvCxnSpPr>
        <p:spPr>
          <a:xfrm flipH="1">
            <a:off x="4284599" y="4076700"/>
            <a:ext cx="858900" cy="216000"/>
          </a:xfrm>
          <a:prstGeom prst="straightConnector1">
            <a:avLst/>
          </a:prstGeom>
          <a:noFill/>
          <a:ln w="9525" cap="flat" cmpd="sng">
            <a:solidFill>
              <a:srgbClr val="6EA072"/>
            </a:solidFill>
            <a:prstDash val="solid"/>
            <a:miter lim="800000"/>
            <a:headEnd type="none" w="med" len="med"/>
            <a:tailEnd type="stealth" w="med" len="med"/>
          </a:ln>
        </p:spPr>
      </p:cxnSp>
      <p:sp>
        <p:nvSpPr>
          <p:cNvPr id="463" name="Google Shape;463;p26"/>
          <p:cNvSpPr/>
          <p:nvPr/>
        </p:nvSpPr>
        <p:spPr>
          <a:xfrm>
            <a:off x="5184775" y="1577975"/>
            <a:ext cx="2949600" cy="1440000"/>
          </a:xfrm>
          <a:prstGeom prst="roundRect">
            <a:avLst>
              <a:gd name="adj" fmla="val 16667"/>
            </a:avLst>
          </a:prstGeom>
          <a:solidFill>
            <a:srgbClr val="DCEBEF"/>
          </a:solidFill>
          <a:ln w="25400" cap="flat" cmpd="sng">
            <a:solidFill>
              <a:srgbClr val="5277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Vocational Qualification</a:t>
            </a:r>
            <a:endParaRPr/>
          </a:p>
        </p:txBody>
      </p:sp>
      <p:sp>
        <p:nvSpPr>
          <p:cNvPr id="464" name="Google Shape;464;p26"/>
          <p:cNvSpPr/>
          <p:nvPr/>
        </p:nvSpPr>
        <p:spPr>
          <a:xfrm>
            <a:off x="755662" y="3906520"/>
            <a:ext cx="4141800" cy="1415288"/>
          </a:xfrm>
          <a:prstGeom prst="roundRect">
            <a:avLst>
              <a:gd name="adj" fmla="val 16667"/>
            </a:avLst>
          </a:prstGeom>
          <a:solidFill>
            <a:schemeClr val="lt1"/>
          </a:solidFill>
          <a:ln w="25400" cap="flat" cmpd="sng">
            <a:solidFill>
              <a:srgbClr val="5277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Esame di Stato</a:t>
            </a:r>
            <a:endParaRPr/>
          </a:p>
          <a:p>
            <a:pPr marL="0" marR="0" lvl="0" indent="0" algn="ctr"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(Secondary school leaving qualification )</a:t>
            </a:r>
            <a:endParaRPr/>
          </a:p>
        </p:txBody>
      </p:sp>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University faculties</a:t>
            </a:r>
            <a:endParaRPr/>
          </a:p>
        </p:txBody>
      </p:sp>
      <p:sp>
        <p:nvSpPr>
          <p:cNvPr id="470" name="Google Shape;470;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After the fifth year qualification, our students can continue their academic </a:t>
            </a:r>
            <a:r>
              <a:rPr lang="en-US" sz="2800" b="0" i="0" u="none" dirty="0" smtClean="0">
                <a:solidFill>
                  <a:schemeClr val="dk1"/>
                </a:solidFill>
                <a:latin typeface="Calibri"/>
                <a:ea typeface="Calibri"/>
                <a:cs typeface="Calibri"/>
                <a:sym typeface="Calibri"/>
              </a:rPr>
              <a:t>career </a:t>
            </a:r>
            <a:r>
              <a:rPr lang="en-US" sz="2800" b="0" i="0" u="none" dirty="0">
                <a:solidFill>
                  <a:schemeClr val="dk1"/>
                </a:solidFill>
                <a:latin typeface="Calibri"/>
                <a:ea typeface="Calibri"/>
                <a:cs typeface="Calibri"/>
                <a:sym typeface="Calibri"/>
              </a:rPr>
              <a:t>and get their degree in:</a:t>
            </a:r>
            <a:endParaRPr dirty="0"/>
          </a:p>
          <a:p>
            <a:pPr marL="0" marR="0" lvl="0" indent="-177800" algn="l" rtl="0">
              <a:lnSpc>
                <a:spcPct val="100000"/>
              </a:lnSpc>
              <a:spcBef>
                <a:spcPts val="560"/>
              </a:spcBef>
              <a:spcAft>
                <a:spcPts val="0"/>
              </a:spcAft>
              <a:buClr>
                <a:srgbClr val="002060"/>
              </a:buClr>
              <a:buSzPts val="2800"/>
              <a:buFont typeface="Noto Sans Symbols"/>
              <a:buChar char="❑"/>
            </a:pPr>
            <a:r>
              <a:rPr lang="en-US" sz="2800" b="0" i="0" u="none" dirty="0">
                <a:solidFill>
                  <a:srgbClr val="002060"/>
                </a:solidFill>
                <a:latin typeface="Calibri"/>
                <a:ea typeface="Calibri"/>
                <a:cs typeface="Calibri"/>
                <a:sym typeface="Calibri"/>
              </a:rPr>
              <a:t>Hospitality</a:t>
            </a:r>
            <a:endParaRPr dirty="0"/>
          </a:p>
          <a:p>
            <a:pPr marL="0" marR="0" lvl="0" indent="-177800" algn="l" rtl="0">
              <a:lnSpc>
                <a:spcPct val="100000"/>
              </a:lnSpc>
              <a:spcBef>
                <a:spcPts val="560"/>
              </a:spcBef>
              <a:spcAft>
                <a:spcPts val="0"/>
              </a:spcAft>
              <a:buClr>
                <a:srgbClr val="002060"/>
              </a:buClr>
              <a:buSzPts val="2800"/>
              <a:buFont typeface="Noto Sans Symbols"/>
              <a:buChar char="❑"/>
            </a:pPr>
            <a:r>
              <a:rPr lang="en-US" sz="2800" b="0" i="0" u="none" dirty="0" smtClean="0">
                <a:solidFill>
                  <a:srgbClr val="002060"/>
                </a:solidFill>
                <a:latin typeface="Calibri"/>
                <a:ea typeface="Calibri"/>
                <a:cs typeface="Calibri"/>
                <a:sym typeface="Calibri"/>
              </a:rPr>
              <a:t>Foreign </a:t>
            </a:r>
            <a:r>
              <a:rPr lang="en-US" sz="2800" b="0" i="0" u="none" dirty="0">
                <a:solidFill>
                  <a:srgbClr val="002060"/>
                </a:solidFill>
                <a:latin typeface="Calibri"/>
                <a:ea typeface="Calibri"/>
                <a:cs typeface="Calibri"/>
                <a:sym typeface="Calibri"/>
              </a:rPr>
              <a:t>languages</a:t>
            </a:r>
            <a:endParaRPr dirty="0"/>
          </a:p>
          <a:p>
            <a:pPr marL="0" marR="0" lvl="0" indent="-177800" algn="l" rtl="0">
              <a:lnSpc>
                <a:spcPct val="100000"/>
              </a:lnSpc>
              <a:spcBef>
                <a:spcPts val="560"/>
              </a:spcBef>
              <a:spcAft>
                <a:spcPts val="0"/>
              </a:spcAft>
              <a:buClr>
                <a:srgbClr val="002060"/>
              </a:buClr>
              <a:buSzPts val="2800"/>
              <a:buFont typeface="Noto Sans Symbols"/>
              <a:buChar char="❑"/>
            </a:pPr>
            <a:r>
              <a:rPr lang="en-US" sz="2800" dirty="0">
                <a:solidFill>
                  <a:srgbClr val="002060"/>
                </a:solidFill>
              </a:rPr>
              <a:t> </a:t>
            </a:r>
            <a:r>
              <a:rPr lang="en-US" sz="2800" dirty="0" smtClean="0">
                <a:solidFill>
                  <a:srgbClr val="002060"/>
                </a:solidFill>
              </a:rPr>
              <a:t>Food Science </a:t>
            </a:r>
            <a:r>
              <a:rPr lang="en-US" sz="2800" b="0" i="0" u="none" dirty="0" smtClean="0">
                <a:solidFill>
                  <a:srgbClr val="002060"/>
                </a:solidFill>
                <a:latin typeface="Calibri"/>
                <a:ea typeface="Calibri"/>
                <a:cs typeface="Calibri"/>
                <a:sym typeface="Calibri"/>
              </a:rPr>
              <a:t>and </a:t>
            </a:r>
            <a:r>
              <a:rPr lang="en-US" sz="2800" b="0" i="0" u="none" dirty="0">
                <a:solidFill>
                  <a:srgbClr val="002060"/>
                </a:solidFill>
                <a:latin typeface="Calibri"/>
                <a:ea typeface="Calibri"/>
                <a:cs typeface="Calibri"/>
                <a:sym typeface="Calibri"/>
              </a:rPr>
              <a:t>Nutrition</a:t>
            </a:r>
            <a:endParaRPr dirty="0"/>
          </a:p>
          <a:p>
            <a:pPr marL="0" marR="0" lvl="0" indent="-177800" algn="l" rtl="0">
              <a:lnSpc>
                <a:spcPct val="100000"/>
              </a:lnSpc>
              <a:spcBef>
                <a:spcPts val="560"/>
              </a:spcBef>
              <a:spcAft>
                <a:spcPts val="0"/>
              </a:spcAft>
              <a:buClr>
                <a:srgbClr val="002060"/>
              </a:buClr>
              <a:buSzPts val="2800"/>
              <a:buFont typeface="Noto Sans Symbols"/>
              <a:buChar char="❑"/>
            </a:pPr>
            <a:r>
              <a:rPr lang="en-US" sz="2800" b="0" i="0" u="none" dirty="0">
                <a:solidFill>
                  <a:srgbClr val="002060"/>
                </a:solidFill>
                <a:latin typeface="Calibri"/>
                <a:ea typeface="Calibri"/>
                <a:cs typeface="Calibri"/>
                <a:sym typeface="Calibri"/>
              </a:rPr>
              <a:t>Tourism management and marketing</a:t>
            </a:r>
            <a:endParaRPr dirty="0"/>
          </a:p>
          <a:p>
            <a:pPr marL="0" marR="0" lvl="0" indent="0" algn="l" rtl="0">
              <a:lnSpc>
                <a:spcPct val="100000"/>
              </a:lnSpc>
              <a:spcBef>
                <a:spcPts val="640"/>
              </a:spcBef>
              <a:spcAft>
                <a:spcPts val="0"/>
              </a:spcAft>
              <a:buClr>
                <a:schemeClr val="dk1"/>
              </a:buClr>
              <a:buSzPts val="3200"/>
              <a:buFont typeface="Arial"/>
              <a:buNone/>
            </a:pPr>
            <a:r>
              <a:rPr lang="en-US" sz="3200" b="0" i="0" u="none" dirty="0">
                <a:solidFill>
                  <a:schemeClr val="dk1"/>
                </a:solidFill>
                <a:latin typeface="Calibri"/>
                <a:ea typeface="Calibri"/>
                <a:cs typeface="Calibri"/>
                <a:sym typeface="Calibri"/>
              </a:rPr>
              <a:t>	</a:t>
            </a:r>
            <a:endParaRPr sz="3200" b="0" i="0" u="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p:txBody>
      </p:sp>
      <p:pic>
        <p:nvPicPr>
          <p:cNvPr id="471" name="Google Shape;471;p27" descr="C:\Users\giorgio\Desktop\CONCORSO\imágenes\tareas por grupos.jpg"/>
          <p:cNvPicPr preferRelativeResize="0"/>
          <p:nvPr/>
        </p:nvPicPr>
        <p:blipFill rotWithShape="1">
          <a:blip r:embed="rId3">
            <a:alphaModFix/>
          </a:blip>
          <a:srcRect/>
          <a:stretch/>
        </p:blipFill>
        <p:spPr>
          <a:xfrm>
            <a:off x="6084887" y="4652962"/>
            <a:ext cx="2416175" cy="1296987"/>
          </a:xfrm>
          <a:prstGeom prst="rect">
            <a:avLst/>
          </a:prstGeom>
          <a:noFill/>
          <a:ln>
            <a:noFill/>
          </a:ln>
        </p:spPr>
      </p:pic>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Sights &amp; Landmarks in </a:t>
            </a:r>
            <a:r>
              <a:rPr lang="en-US" sz="4400" b="0" i="0" u="none" dirty="0" smtClean="0">
                <a:solidFill>
                  <a:schemeClr val="dk1"/>
                </a:solidFill>
                <a:latin typeface="Calibri"/>
                <a:ea typeface="Calibri"/>
                <a:cs typeface="Calibri"/>
                <a:sym typeface="Calibri"/>
              </a:rPr>
              <a:t>Pozzuoli</a:t>
            </a:r>
            <a:br>
              <a:rPr lang="en-US" sz="4400" b="0" i="0" u="none" dirty="0" smtClean="0">
                <a:solidFill>
                  <a:schemeClr val="dk1"/>
                </a:solidFill>
                <a:latin typeface="Calibri"/>
                <a:ea typeface="Calibri"/>
                <a:cs typeface="Calibri"/>
                <a:sym typeface="Calibri"/>
              </a:rPr>
            </a:br>
            <a:r>
              <a:rPr lang="en-US" sz="2800" dirty="0" err="1" smtClean="0"/>
              <a:t>Rione</a:t>
            </a:r>
            <a:r>
              <a:rPr lang="en-US" sz="2800" dirty="0" smtClean="0"/>
              <a:t> Terra and Temple of </a:t>
            </a:r>
            <a:r>
              <a:rPr lang="en-US" sz="2800" dirty="0"/>
              <a:t>A</a:t>
            </a:r>
            <a:r>
              <a:rPr lang="en-US" sz="2800" dirty="0" smtClean="0"/>
              <a:t>ugustus</a:t>
            </a:r>
            <a:endParaRPr sz="2800" dirty="0"/>
          </a:p>
        </p:txBody>
      </p:sp>
      <p:pic>
        <p:nvPicPr>
          <p:cNvPr id="478" name="Google Shape;478;p28" descr="tempio augusteo.jpg"/>
          <p:cNvPicPr preferRelativeResize="0">
            <a:picLocks noGrp="1"/>
          </p:cNvPicPr>
          <p:nvPr>
            <p:ph type="body" idx="4294967295"/>
          </p:nvPr>
        </p:nvPicPr>
        <p:blipFill rotWithShape="1">
          <a:blip r:embed="rId3">
            <a:alphaModFix/>
          </a:blip>
          <a:srcRect/>
          <a:stretch/>
        </p:blipFill>
        <p:spPr>
          <a:xfrm>
            <a:off x="667194" y="1946242"/>
            <a:ext cx="2328900" cy="2427300"/>
          </a:xfrm>
          <a:prstGeom prst="rect">
            <a:avLst/>
          </a:prstGeom>
          <a:solidFill>
            <a:srgbClr val="ECECEC"/>
          </a:solidFill>
          <a:ln w="88900" cap="sq" cmpd="sng">
            <a:solidFill>
              <a:srgbClr val="FFFFFF"/>
            </a:solidFill>
            <a:prstDash val="solid"/>
            <a:round/>
            <a:headEnd type="none" w="sm" len="sm"/>
            <a:tailEnd type="none" w="sm" len="sm"/>
          </a:ln>
          <a:effectLst>
            <a:outerShdw blurRad="55000" dist="18000" dir="5400000" algn="tl" rotWithShape="0">
              <a:srgbClr val="000000">
                <a:alpha val="40000"/>
              </a:srgbClr>
            </a:outerShdw>
          </a:effectLst>
        </p:spPr>
      </p:pic>
      <p:sp>
        <p:nvSpPr>
          <p:cNvPr id="2" name="Rettangolo 1"/>
          <p:cNvSpPr/>
          <p:nvPr/>
        </p:nvSpPr>
        <p:spPr>
          <a:xfrm>
            <a:off x="3547872" y="1664208"/>
            <a:ext cx="3310128" cy="5016758"/>
          </a:xfrm>
          <a:prstGeom prst="rect">
            <a:avLst/>
          </a:prstGeom>
        </p:spPr>
        <p:txBody>
          <a:bodyPr wrap="square">
            <a:spAutoFit/>
          </a:bodyPr>
          <a:lstStyle/>
          <a:p>
            <a:pPr eaLnBrk="1" hangingPunct="1">
              <a:spcBef>
                <a:spcPct val="0"/>
              </a:spcBef>
              <a:buFontTx/>
              <a:buNone/>
            </a:pPr>
            <a:r>
              <a:rPr lang="en-GB" altLang="it-IT" sz="2000" dirty="0" smtClean="0">
                <a:latin typeface="Arial" panose="020B0604020202020204" pitchFamily="34" charset="0"/>
              </a:rPr>
              <a:t>This quarter, rising steeply above the sea, was the oldest centre of the Greek city, the Acropolis, the citadel and the religious centre. </a:t>
            </a:r>
          </a:p>
          <a:p>
            <a:pPr eaLnBrk="1" hangingPunct="1">
              <a:spcBef>
                <a:spcPct val="0"/>
              </a:spcBef>
              <a:buFontTx/>
              <a:buNone/>
            </a:pPr>
            <a:r>
              <a:rPr lang="en-GB" altLang="it-IT" sz="2000" dirty="0" smtClean="0">
                <a:latin typeface="Arial" panose="020B0604020202020204" pitchFamily="34" charset="0"/>
              </a:rPr>
              <a:t>In 1970 because of the phenomenon of </a:t>
            </a:r>
            <a:r>
              <a:rPr lang="en-GB" altLang="it-IT" sz="2000" dirty="0" err="1" smtClean="0">
                <a:latin typeface="Arial" panose="020B0604020202020204" pitchFamily="34" charset="0"/>
              </a:rPr>
              <a:t>bradyseism</a:t>
            </a:r>
            <a:r>
              <a:rPr lang="en-GB" altLang="it-IT" sz="2000" dirty="0" smtClean="0">
                <a:latin typeface="Arial" panose="020B0604020202020204" pitchFamily="34" charset="0"/>
              </a:rPr>
              <a:t>, the quarter was evacuated and after a long period the works have started. </a:t>
            </a:r>
          </a:p>
          <a:p>
            <a:pPr eaLnBrk="1" hangingPunct="1">
              <a:spcBef>
                <a:spcPct val="0"/>
              </a:spcBef>
              <a:buFontTx/>
              <a:buNone/>
            </a:pPr>
            <a:r>
              <a:rPr lang="en-GB" altLang="it-IT" sz="2000" dirty="0" smtClean="0">
                <a:latin typeface="Arial" panose="020B0604020202020204" pitchFamily="34" charset="0"/>
              </a:rPr>
              <a:t>At present, tourists can visit a long stretch of the subterranean archaeological route.</a:t>
            </a:r>
            <a:endParaRPr lang="en-GB" sz="2000" dirty="0"/>
          </a:p>
        </p:txBody>
      </p:sp>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en-GB" sz="2800" dirty="0" err="1">
                <a:latin typeface="Arial"/>
                <a:ea typeface="Arial"/>
                <a:cs typeface="Arial"/>
                <a:sym typeface="Arial"/>
              </a:rPr>
              <a:t>Macellum</a:t>
            </a:r>
            <a:r>
              <a:rPr lang="en-GB" sz="2800" dirty="0">
                <a:latin typeface="Arial"/>
                <a:ea typeface="Arial"/>
                <a:cs typeface="Arial"/>
                <a:sym typeface="Arial"/>
              </a:rPr>
              <a:t> or Temple of </a:t>
            </a:r>
            <a:r>
              <a:rPr lang="en-GB" sz="2800" dirty="0" err="1">
                <a:latin typeface="Arial"/>
                <a:ea typeface="Arial"/>
                <a:cs typeface="Arial"/>
                <a:sym typeface="Arial"/>
              </a:rPr>
              <a:t>Serapis</a:t>
            </a:r>
            <a:r>
              <a:rPr lang="en-GB" sz="2800" dirty="0"/>
              <a:t/>
            </a:r>
            <a:br>
              <a:rPr lang="en-GB" sz="2800" dirty="0"/>
            </a:br>
            <a:endParaRPr lang="en-GB" sz="2800" dirty="0">
              <a:latin typeface="Arial"/>
              <a:ea typeface="Arial"/>
              <a:cs typeface="Arial"/>
              <a:sym typeface="Arial"/>
            </a:endParaRPr>
          </a:p>
        </p:txBody>
      </p:sp>
      <p:sp>
        <p:nvSpPr>
          <p:cNvPr id="3" name="Segnaposto testo 2"/>
          <p:cNvSpPr>
            <a:spLocks noGrp="1"/>
          </p:cNvSpPr>
          <p:nvPr>
            <p:ph type="body" idx="1"/>
          </p:nvPr>
        </p:nvSpPr>
        <p:spPr>
          <a:xfrm>
            <a:off x="457200" y="950976"/>
            <a:ext cx="8229600" cy="5175324"/>
          </a:xfrm>
        </p:spPr>
        <p:txBody>
          <a:bodyPr/>
          <a:lstStyle/>
          <a:p>
            <a:pPr algn="ctr" eaLnBrk="1" hangingPunct="1">
              <a:spcBef>
                <a:spcPct val="0"/>
              </a:spcBef>
              <a:buFontTx/>
              <a:buNone/>
            </a:pPr>
            <a:r>
              <a:rPr lang="en-GB" altLang="it-IT" sz="2800" dirty="0" smtClean="0">
                <a:latin typeface="Calibri" panose="020F0502020204030204" pitchFamily="34" charset="0"/>
              </a:rPr>
              <a:t>During the excavations, which were begun in 1750, in this old city market ,a statue of the Egyptian God </a:t>
            </a:r>
            <a:r>
              <a:rPr lang="en-GB" altLang="it-IT" sz="2800" dirty="0" err="1" smtClean="0">
                <a:latin typeface="Calibri" panose="020F0502020204030204" pitchFamily="34" charset="0"/>
              </a:rPr>
              <a:t>Serapis</a:t>
            </a:r>
            <a:r>
              <a:rPr lang="en-GB" altLang="it-IT" sz="2800" dirty="0" smtClean="0">
                <a:latin typeface="Calibri" panose="020F0502020204030204" pitchFamily="34" charset="0"/>
              </a:rPr>
              <a:t> was found and therefore the edifice was called temple</a:t>
            </a:r>
            <a:r>
              <a:rPr lang="en-GB" altLang="it-IT" sz="2800" dirty="0">
                <a:latin typeface="Calibri" panose="020F0502020204030204" pitchFamily="34" charset="0"/>
              </a:rPr>
              <a:t> mistakenly</a:t>
            </a:r>
            <a:r>
              <a:rPr lang="en-GB" altLang="it-IT" sz="2800" dirty="0" smtClean="0">
                <a:latin typeface="Calibri" panose="020F0502020204030204" pitchFamily="34" charset="0"/>
              </a:rPr>
              <a:t>. The three columns of grey cipolin bear traces of the holes made by sea shellfish show the effects of </a:t>
            </a:r>
            <a:r>
              <a:rPr lang="en-GB" altLang="it-IT" sz="2800" dirty="0" err="1" smtClean="0">
                <a:latin typeface="Calibri" panose="020F0502020204030204" pitchFamily="34" charset="0"/>
              </a:rPr>
              <a:t>bradyseism</a:t>
            </a:r>
            <a:r>
              <a:rPr lang="en-GB" altLang="it-IT" sz="2800" dirty="0" smtClean="0">
                <a:latin typeface="Calibri" panose="020F0502020204030204" pitchFamily="34" charset="0"/>
              </a:rPr>
              <a:t>.</a:t>
            </a:r>
          </a:p>
          <a:p>
            <a:endParaRPr lang="en-GB" dirty="0"/>
          </a:p>
        </p:txBody>
      </p:sp>
      <p:pic>
        <p:nvPicPr>
          <p:cNvPr id="4" name="Google Shape;480;p28" descr="macellum.jpg"/>
          <p:cNvPicPr preferRelativeResize="0"/>
          <p:nvPr/>
        </p:nvPicPr>
        <p:blipFill rotWithShape="1">
          <a:blip r:embed="rId2">
            <a:alphaModFix/>
          </a:blip>
          <a:srcRect/>
          <a:stretch/>
        </p:blipFill>
        <p:spPr>
          <a:xfrm>
            <a:off x="4572000" y="3758575"/>
            <a:ext cx="3639288" cy="2861183"/>
          </a:xfrm>
          <a:prstGeom prst="roundRect">
            <a:avLst>
              <a:gd name="adj" fmla="val 8594"/>
            </a:avLst>
          </a:prstGeom>
          <a:solidFill>
            <a:srgbClr val="ECECEC"/>
          </a:solidFill>
          <a:ln>
            <a:noFill/>
          </a:ln>
          <a:effectLst>
            <a:reflection stA="38000" endPos="28000" dist="5000" dir="5400000" fadeDir="5400012" sy="-100000" algn="bl" rotWithShape="0"/>
          </a:effectLst>
        </p:spPr>
      </p:pic>
    </p:spTree>
    <p:extLst>
      <p:ext uri="{BB962C8B-B14F-4D97-AF65-F5344CB8AC3E}">
        <p14:creationId xmlns:p14="http://schemas.microsoft.com/office/powerpoint/2010/main" val="1449562512"/>
      </p:ext>
    </p:extLst>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9"/>
          <p:cNvSpPr txBox="1">
            <a:spLocks noGrp="1"/>
          </p:cNvSpPr>
          <p:nvPr>
            <p:ph type="body" idx="1"/>
          </p:nvPr>
        </p:nvSpPr>
        <p:spPr>
          <a:xfrm>
            <a:off x="133350" y="549275"/>
            <a:ext cx="8229600" cy="5433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None/>
            </a:pPr>
            <a:r>
              <a:rPr lang="en-US" sz="3200" b="1" i="0" u="none" dirty="0" smtClean="0">
                <a:solidFill>
                  <a:schemeClr val="dk1"/>
                </a:solidFill>
                <a:latin typeface="Calibri"/>
                <a:ea typeface="Calibri"/>
                <a:cs typeface="Calibri"/>
                <a:sym typeface="Calibri"/>
              </a:rPr>
              <a:t>                                               </a:t>
            </a:r>
            <a:r>
              <a:rPr lang="en-US" sz="3200" b="1" i="0" u="none" dirty="0" err="1" smtClean="0">
                <a:solidFill>
                  <a:schemeClr val="dk1"/>
                </a:solidFill>
                <a:latin typeface="Calibri"/>
                <a:ea typeface="Calibri"/>
                <a:cs typeface="Calibri"/>
                <a:sym typeface="Calibri"/>
              </a:rPr>
              <a:t>Flavian</a:t>
            </a:r>
            <a:r>
              <a:rPr lang="en-US" sz="3200" b="1" i="0" u="none" dirty="0" smtClean="0">
                <a:solidFill>
                  <a:schemeClr val="dk1"/>
                </a:solidFill>
                <a:latin typeface="Calibri"/>
                <a:ea typeface="Calibri"/>
                <a:cs typeface="Calibri"/>
                <a:sym typeface="Calibri"/>
              </a:rPr>
              <a:t> </a:t>
            </a:r>
            <a:r>
              <a:rPr lang="en-US" sz="3200" b="1" i="0" u="none" dirty="0">
                <a:solidFill>
                  <a:schemeClr val="dk1"/>
                </a:solidFill>
                <a:latin typeface="Calibri"/>
                <a:ea typeface="Calibri"/>
                <a:cs typeface="Calibri"/>
                <a:sym typeface="Calibri"/>
              </a:rPr>
              <a:t>amphitheatre</a:t>
            </a:r>
            <a:endParaRPr sz="3200" b="0" i="0" u="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a:p>
            <a:pPr marL="342900" marR="0" lvl="0" indent="-139700" algn="l" rtl="0">
              <a:lnSpc>
                <a:spcPct val="100000"/>
              </a:lnSpc>
              <a:spcBef>
                <a:spcPts val="640"/>
              </a:spcBef>
              <a:spcAft>
                <a:spcPts val="0"/>
              </a:spcAft>
              <a:buClr>
                <a:schemeClr val="dk1"/>
              </a:buClr>
              <a:buSzPts val="3200"/>
              <a:buFont typeface="Arial"/>
              <a:buNone/>
            </a:pPr>
            <a:endParaRPr dirty="0" smtClean="0"/>
          </a:p>
          <a:p>
            <a:pPr marL="114300" indent="0">
              <a:buNone/>
            </a:pPr>
            <a:endParaRPr lang="en-GB" sz="1800" dirty="0" smtClean="0"/>
          </a:p>
          <a:p>
            <a:pPr marL="114300" indent="0">
              <a:buNone/>
            </a:pPr>
            <a:endParaRPr lang="en-GB" sz="1800" dirty="0" smtClean="0"/>
          </a:p>
          <a:p>
            <a:pPr marL="114300" indent="0">
              <a:buNone/>
            </a:pPr>
            <a:endParaRPr lang="en-GB" sz="1800" dirty="0" smtClean="0"/>
          </a:p>
          <a:p>
            <a:pPr marL="114300" indent="0">
              <a:buNone/>
            </a:pPr>
            <a:endParaRPr lang="en-GB" sz="1800" dirty="0" smtClean="0"/>
          </a:p>
          <a:p>
            <a:pPr marL="114300" indent="0">
              <a:buNone/>
            </a:pPr>
            <a:r>
              <a:rPr lang="en-GB" sz="2000" dirty="0" smtClean="0"/>
              <a:t>Flavian amphitheatre is </a:t>
            </a:r>
            <a:r>
              <a:rPr lang="en-GB" sz="2000" dirty="0"/>
              <a:t>the third largest amphitheatre ever built by the Romans. The dungeons were the heart of the amphitheatre, and from there people and animals were transport up to the arena and then started their battle, sometimes the arena was filled with water and recreate naval battles.</a:t>
            </a:r>
          </a:p>
          <a:p>
            <a:pPr marL="114300" indent="0">
              <a:buNone/>
            </a:pPr>
            <a:r>
              <a:rPr lang="en-GB" sz="2000" dirty="0" smtClean="0"/>
              <a:t>T</a:t>
            </a:r>
            <a:r>
              <a:rPr lang="en-US" sz="2000" dirty="0"/>
              <a:t>here is also a legend concerning the a</a:t>
            </a:r>
            <a:r>
              <a:rPr lang="en-US" sz="2000" dirty="0" smtClean="0"/>
              <a:t>mphitheatre </a:t>
            </a:r>
            <a:r>
              <a:rPr lang="en-US" sz="2000" dirty="0"/>
              <a:t>about Saint Januarius, who was condemned to be eaten alive by a beasts, but the beasts didn't eat him and knelt near his feet, however then he was killed in the Solfatara volcano  and since then he became the patron of Naples.</a:t>
            </a:r>
            <a:endParaRPr lang="en-GB" sz="2000" dirty="0"/>
          </a:p>
          <a:p>
            <a:pPr marL="114300" indent="0">
              <a:buNone/>
            </a:pPr>
            <a:r>
              <a:rPr lang="en-GB" sz="2000" dirty="0"/>
              <a:t> </a:t>
            </a:r>
          </a:p>
          <a:p>
            <a:pPr marL="1828800" marR="0" lvl="4" indent="0" algn="l" rtl="0">
              <a:lnSpc>
                <a:spcPct val="100000"/>
              </a:lnSpc>
              <a:spcBef>
                <a:spcPts val="400"/>
              </a:spcBef>
              <a:spcAft>
                <a:spcPts val="0"/>
              </a:spcAft>
              <a:buClr>
                <a:schemeClr val="dk1"/>
              </a:buClr>
              <a:buSzPts val="2000"/>
              <a:buNone/>
            </a:pPr>
            <a:r>
              <a:rPr lang="en-US" sz="2000" b="0" i="0" u="none" strike="noStrike" cap="none" dirty="0">
                <a:solidFill>
                  <a:schemeClr val="dk1"/>
                </a:solidFill>
                <a:latin typeface="Calibri"/>
                <a:ea typeface="Calibri"/>
                <a:cs typeface="Calibri"/>
                <a:sym typeface="Calibri"/>
              </a:rPr>
              <a:t>		</a:t>
            </a:r>
            <a:endParaRPr dirty="0"/>
          </a:p>
        </p:txBody>
      </p:sp>
      <p:pic>
        <p:nvPicPr>
          <p:cNvPr id="488" name="Google Shape;488;p29" descr="anfiteatro.jpg"/>
          <p:cNvPicPr preferRelativeResize="0"/>
          <p:nvPr/>
        </p:nvPicPr>
        <p:blipFill rotWithShape="1">
          <a:blip r:embed="rId3">
            <a:alphaModFix/>
          </a:blip>
          <a:srcRect/>
          <a:stretch/>
        </p:blipFill>
        <p:spPr>
          <a:xfrm>
            <a:off x="457136" y="804481"/>
            <a:ext cx="3529012" cy="254158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The Solfatara volcano</a:t>
            </a:r>
            <a:endParaRPr dirty="0"/>
          </a:p>
        </p:txBody>
      </p:sp>
      <p:pic>
        <p:nvPicPr>
          <p:cNvPr id="495" name="Google Shape;495;p30" descr="9.jpg"/>
          <p:cNvPicPr preferRelativeResize="0">
            <a:picLocks noGrp="1"/>
          </p:cNvPicPr>
          <p:nvPr>
            <p:ph type="body" idx="1"/>
          </p:nvPr>
        </p:nvPicPr>
        <p:blipFill rotWithShape="1">
          <a:blip r:embed="rId3">
            <a:alphaModFix/>
          </a:blip>
          <a:srcRect/>
          <a:stretch/>
        </p:blipFill>
        <p:spPr>
          <a:xfrm>
            <a:off x="611187" y="1484312"/>
            <a:ext cx="3024300" cy="2265300"/>
          </a:xfrm>
          <a:prstGeom prst="rect">
            <a:avLst/>
          </a:prstGeom>
          <a:noFill/>
          <a:ln>
            <a:noFill/>
          </a:ln>
        </p:spPr>
      </p:pic>
      <p:pic>
        <p:nvPicPr>
          <p:cNvPr id="496" name="Google Shape;496;p30" descr="10.jpg"/>
          <p:cNvPicPr preferRelativeResize="0"/>
          <p:nvPr/>
        </p:nvPicPr>
        <p:blipFill rotWithShape="1">
          <a:blip r:embed="rId4">
            <a:alphaModFix/>
          </a:blip>
          <a:srcRect/>
          <a:stretch/>
        </p:blipFill>
        <p:spPr>
          <a:xfrm>
            <a:off x="4284662" y="4005262"/>
            <a:ext cx="4310062" cy="2416175"/>
          </a:xfrm>
          <a:prstGeom prst="rect">
            <a:avLst/>
          </a:prstGeom>
          <a:noFill/>
          <a:ln>
            <a:noFill/>
          </a:ln>
        </p:spPr>
      </p:pic>
      <p:sp>
        <p:nvSpPr>
          <p:cNvPr id="2" name="Rettangolo 1"/>
          <p:cNvSpPr/>
          <p:nvPr/>
        </p:nvSpPr>
        <p:spPr>
          <a:xfrm>
            <a:off x="3635487" y="1484312"/>
            <a:ext cx="4572000" cy="738664"/>
          </a:xfrm>
          <a:prstGeom prst="rect">
            <a:avLst/>
          </a:prstGeom>
        </p:spPr>
        <p:txBody>
          <a:bodyPr>
            <a:spAutoFit/>
          </a:bodyPr>
          <a:lstStyle/>
          <a:p>
            <a:r>
              <a:rPr lang="en-GB" dirty="0"/>
              <a:t>The </a:t>
            </a:r>
            <a:r>
              <a:rPr lang="en-GB" dirty="0" err="1" smtClean="0"/>
              <a:t>Solfatara</a:t>
            </a:r>
            <a:r>
              <a:rPr lang="en-GB" dirty="0" smtClean="0"/>
              <a:t> </a:t>
            </a:r>
            <a:r>
              <a:rPr lang="en-GB" dirty="0"/>
              <a:t>of Pozzuoli is </a:t>
            </a:r>
            <a:r>
              <a:rPr lang="en-GB" dirty="0" smtClean="0"/>
              <a:t>located three </a:t>
            </a:r>
            <a:r>
              <a:rPr lang="en-GB" dirty="0"/>
              <a:t>kilometres </a:t>
            </a:r>
            <a:r>
              <a:rPr lang="en-GB" dirty="0" smtClean="0"/>
              <a:t>far  </a:t>
            </a:r>
            <a:r>
              <a:rPr lang="en-GB" dirty="0"/>
              <a:t>the centre of Pozzuoli.  </a:t>
            </a:r>
          </a:p>
          <a:p>
            <a:r>
              <a:rPr lang="en-GB" dirty="0"/>
              <a:t>It is still an </a:t>
            </a:r>
            <a:r>
              <a:rPr lang="en-GB" dirty="0" smtClean="0"/>
              <a:t>active </a:t>
            </a:r>
            <a:r>
              <a:rPr lang="en-GB" dirty="0"/>
              <a:t>volcanic </a:t>
            </a:r>
            <a:r>
              <a:rPr lang="en-GB" dirty="0" smtClean="0"/>
              <a:t>crater</a:t>
            </a:r>
            <a:r>
              <a:rPr lang="en-GB" dirty="0"/>
              <a:t>.</a:t>
            </a:r>
          </a:p>
        </p:txBody>
      </p:sp>
      <p:sp>
        <p:nvSpPr>
          <p:cNvPr id="3" name="Rettangolo 2"/>
          <p:cNvSpPr/>
          <p:nvPr/>
        </p:nvSpPr>
        <p:spPr>
          <a:xfrm>
            <a:off x="3635487" y="2289651"/>
            <a:ext cx="4572000" cy="1384995"/>
          </a:xfrm>
          <a:prstGeom prst="rect">
            <a:avLst/>
          </a:prstGeom>
        </p:spPr>
        <p:txBody>
          <a:bodyPr>
            <a:spAutoFit/>
          </a:bodyPr>
          <a:lstStyle/>
          <a:p>
            <a:r>
              <a:rPr lang="en-GB" dirty="0" smtClean="0"/>
              <a:t>In the crater, there are jets of  sulphurous steam </a:t>
            </a:r>
            <a:r>
              <a:rPr lang="en-GB" dirty="0"/>
              <a:t>called “</a:t>
            </a:r>
            <a:r>
              <a:rPr lang="en-GB" dirty="0" smtClean="0"/>
              <a:t>fumarole”, boiling mud and </a:t>
            </a:r>
            <a:r>
              <a:rPr lang="en-GB" dirty="0"/>
              <a:t>gas emissions, </a:t>
            </a:r>
            <a:r>
              <a:rPr lang="en-GB" dirty="0" smtClean="0"/>
              <a:t>an elevated </a:t>
            </a:r>
            <a:r>
              <a:rPr lang="en-GB" dirty="0"/>
              <a:t>temperature of the ground. </a:t>
            </a:r>
            <a:endParaRPr lang="en-GB" dirty="0" smtClean="0"/>
          </a:p>
          <a:p>
            <a:endParaRPr lang="it-IT" dirty="0"/>
          </a:p>
          <a:p>
            <a:endParaRPr lang="it-IT" dirty="0" smtClean="0"/>
          </a:p>
          <a:p>
            <a:endParaRPr lang="en-GB" dirty="0"/>
          </a:p>
        </p:txBody>
      </p:sp>
      <p:sp>
        <p:nvSpPr>
          <p:cNvPr id="4" name="Rettangolo 3"/>
          <p:cNvSpPr/>
          <p:nvPr/>
        </p:nvSpPr>
        <p:spPr>
          <a:xfrm>
            <a:off x="3703320" y="2921694"/>
            <a:ext cx="4572000" cy="738664"/>
          </a:xfrm>
          <a:prstGeom prst="rect">
            <a:avLst/>
          </a:prstGeom>
        </p:spPr>
        <p:txBody>
          <a:bodyPr>
            <a:spAutoFit/>
          </a:bodyPr>
          <a:lstStyle/>
          <a:p>
            <a:r>
              <a:rPr lang="en-GB" dirty="0"/>
              <a:t>In </a:t>
            </a:r>
            <a:r>
              <a:rPr lang="en-GB" dirty="0" smtClean="0"/>
              <a:t>1198 A. D., </a:t>
            </a:r>
            <a:r>
              <a:rPr lang="en-GB" dirty="0"/>
              <a:t>there </a:t>
            </a:r>
            <a:r>
              <a:rPr lang="en-GB" dirty="0" smtClean="0"/>
              <a:t>was </a:t>
            </a:r>
            <a:r>
              <a:rPr lang="en-GB" dirty="0"/>
              <a:t>a disastrous eruption, told by </a:t>
            </a:r>
            <a:r>
              <a:rPr lang="en-GB" dirty="0" err="1" smtClean="0"/>
              <a:t>Scipione</a:t>
            </a:r>
            <a:r>
              <a:rPr lang="en-GB" dirty="0" smtClean="0"/>
              <a:t>. </a:t>
            </a:r>
            <a:endParaRPr lang="en-GB" dirty="0"/>
          </a:p>
          <a:p>
            <a:r>
              <a:rPr lang="en-GB" dirty="0" smtClean="0"/>
              <a:t>Since 1900 </a:t>
            </a:r>
            <a:r>
              <a:rPr lang="en-GB" dirty="0"/>
              <a:t>visits </a:t>
            </a:r>
            <a:r>
              <a:rPr lang="en-GB" dirty="0" smtClean="0"/>
              <a:t>have effected </a:t>
            </a:r>
            <a:r>
              <a:rPr lang="en-GB" dirty="0"/>
              <a:t>inside the </a:t>
            </a:r>
            <a:r>
              <a:rPr lang="en-GB" dirty="0" smtClean="0"/>
              <a:t>crater. </a:t>
            </a:r>
            <a:endParaRPr lang="en-GB" dirty="0"/>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14" descr="areavesuvianaflegrea.jpg"/>
          <p:cNvPicPr preferRelativeResize="0">
            <a:picLocks noGrp="1"/>
          </p:cNvPicPr>
          <p:nvPr>
            <p:ph type="body" idx="1"/>
          </p:nvPr>
        </p:nvPicPr>
        <p:blipFill rotWithShape="1">
          <a:blip r:embed="rId3">
            <a:alphaModFix/>
          </a:blip>
          <a:srcRect/>
          <a:stretch/>
        </p:blipFill>
        <p:spPr>
          <a:xfrm>
            <a:off x="1535112" y="1600200"/>
            <a:ext cx="6073800" cy="4526100"/>
          </a:xfrm>
          <a:prstGeom prst="rect">
            <a:avLst/>
          </a:prstGeom>
          <a:noFill/>
          <a:ln>
            <a:noFill/>
          </a:ln>
        </p:spPr>
      </p:pic>
      <p:sp>
        <p:nvSpPr>
          <p:cNvPr id="367" name="Google Shape;367;p14"/>
          <p:cNvSpPr/>
          <p:nvPr/>
        </p:nvSpPr>
        <p:spPr>
          <a:xfrm>
            <a:off x="6443662" y="1196975"/>
            <a:ext cx="2376600" cy="1944600"/>
          </a:xfrm>
          <a:prstGeom prst="wedgeRoundRectCallout">
            <a:avLst>
              <a:gd name="adj1" fmla="val 6300"/>
              <a:gd name="adj2" fmla="val 24300"/>
              <a:gd name="adj3" fmla="val 0"/>
            </a:avLst>
          </a:prstGeom>
          <a:gradFill>
            <a:gsLst>
              <a:gs pos="0">
                <a:srgbClr val="C6F2FF"/>
              </a:gs>
              <a:gs pos="35000">
                <a:srgbClr val="D7F5FF"/>
              </a:gs>
              <a:gs pos="100000">
                <a:srgbClr val="EEFCFF"/>
              </a:gs>
            </a:gsLst>
            <a:lin ang="16200038" scaled="0"/>
          </a:gradFill>
          <a:ln w="9525" cap="flat" cmpd="sng">
            <a:solidFill>
              <a:srgbClr val="A3C9D3"/>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68" name="Google Shape;368;p14" descr="vesuvio.jpg"/>
          <p:cNvPicPr preferRelativeResize="0"/>
          <p:nvPr/>
        </p:nvPicPr>
        <p:blipFill rotWithShape="1">
          <a:blip r:embed="rId4">
            <a:alphaModFix/>
          </a:blip>
          <a:srcRect/>
          <a:stretch/>
        </p:blipFill>
        <p:spPr>
          <a:xfrm>
            <a:off x="6588125" y="1412875"/>
            <a:ext cx="2066925" cy="1547812"/>
          </a:xfrm>
          <a:prstGeom prst="rect">
            <a:avLst/>
          </a:prstGeom>
          <a:noFill/>
          <a:ln>
            <a:noFill/>
          </a:ln>
        </p:spPr>
      </p:pic>
      <p:sp>
        <p:nvSpPr>
          <p:cNvPr id="369" name="Google Shape;369;p14"/>
          <p:cNvSpPr/>
          <p:nvPr/>
        </p:nvSpPr>
        <p:spPr>
          <a:xfrm>
            <a:off x="1476375" y="908050"/>
            <a:ext cx="2663700" cy="2159100"/>
          </a:xfrm>
          <a:prstGeom prst="wedgeRectCallout">
            <a:avLst>
              <a:gd name="adj1" fmla="val 6300"/>
              <a:gd name="adj2" fmla="val 24300"/>
            </a:avLst>
          </a:prstGeom>
          <a:gradFill>
            <a:gsLst>
              <a:gs pos="0">
                <a:srgbClr val="C6F2FF"/>
              </a:gs>
              <a:gs pos="35000">
                <a:srgbClr val="D7F5FF"/>
              </a:gs>
              <a:gs pos="100000">
                <a:srgbClr val="EEFCFF"/>
              </a:gs>
            </a:gsLst>
            <a:lin ang="16200038" scaled="0"/>
          </a:gradFill>
          <a:ln w="9525" cap="flat" cmpd="sng">
            <a:solidFill>
              <a:srgbClr val="A3C9D3"/>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70" name="Google Shape;370;p14" descr="Campi-Flegrei-01.jpg"/>
          <p:cNvPicPr preferRelativeResize="0"/>
          <p:nvPr/>
        </p:nvPicPr>
        <p:blipFill rotWithShape="1">
          <a:blip r:embed="rId5">
            <a:alphaModFix/>
          </a:blip>
          <a:srcRect/>
          <a:stretch/>
        </p:blipFill>
        <p:spPr>
          <a:xfrm>
            <a:off x="1619250" y="981075"/>
            <a:ext cx="2376487" cy="1931987"/>
          </a:xfrm>
          <a:prstGeom prst="rect">
            <a:avLst/>
          </a:prstGeom>
          <a:noFill/>
          <a:ln>
            <a:noFill/>
          </a:ln>
        </p:spPr>
      </p:pic>
      <p:sp>
        <p:nvSpPr>
          <p:cNvPr id="371" name="Google Shape;371;p14"/>
          <p:cNvSpPr txBox="1"/>
          <p:nvPr/>
        </p:nvSpPr>
        <p:spPr>
          <a:xfrm>
            <a:off x="7451725" y="2997200"/>
            <a:ext cx="1296900" cy="36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VESUVIO</a:t>
            </a:r>
            <a:endParaRPr/>
          </a:p>
        </p:txBody>
      </p:sp>
      <p:sp>
        <p:nvSpPr>
          <p:cNvPr id="372" name="Google Shape;372;p14"/>
          <p:cNvSpPr txBox="1"/>
          <p:nvPr/>
        </p:nvSpPr>
        <p:spPr>
          <a:xfrm>
            <a:off x="684212" y="2997200"/>
            <a:ext cx="1474800" cy="36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POZZUOLI</a:t>
            </a:r>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 calcmode="lin" valueType="num">
                                      <p:cBhvr additive="base">
                                        <p:cTn id="7" dur="500"/>
                                        <p:tgtEl>
                                          <p:spTgt spid="3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
                                        </p:tgtEl>
                                        <p:attrNameLst>
                                          <p:attrName>style.visibility</p:attrName>
                                        </p:attrNameLst>
                                      </p:cBhvr>
                                      <p:to>
                                        <p:strVal val="visible"/>
                                      </p:to>
                                    </p:set>
                                    <p:animEffect transition="in" filter="fade">
                                      <p:cBhvr>
                                        <p:cTn id="12" dur="2000"/>
                                        <p:tgtEl>
                                          <p:spTgt spid="36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9"/>
                                        </p:tgtEl>
                                        <p:attrNameLst>
                                          <p:attrName>style.visibility</p:attrName>
                                        </p:attrNameLst>
                                      </p:cBhvr>
                                      <p:to>
                                        <p:strVal val="visible"/>
                                      </p:to>
                                    </p:set>
                                    <p:anim calcmode="lin" valueType="num">
                                      <p:cBhvr additive="base">
                                        <p:cTn id="17" dur="500"/>
                                        <p:tgtEl>
                                          <p:spTgt spid="36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70"/>
                                        </p:tgtEl>
                                        <p:attrNameLst>
                                          <p:attrName>style.visibility</p:attrName>
                                        </p:attrNameLst>
                                      </p:cBhvr>
                                      <p:to>
                                        <p:strVal val="visible"/>
                                      </p:to>
                                    </p:set>
                                    <p:anim calcmode="lin" valueType="num">
                                      <p:cBhvr additive="base">
                                        <p:cTn id="22" dur="500"/>
                                        <p:tgtEl>
                                          <p:spTgt spid="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468313" y="25400"/>
            <a:ext cx="8229600" cy="1143000"/>
          </a:xfrm>
        </p:spPr>
        <p:txBody>
          <a:bodyPr/>
          <a:lstStyle/>
          <a:p>
            <a:r>
              <a:rPr lang="it-IT" altLang="en-US" dirty="0" smtClean="0"/>
              <a:t>Lake </a:t>
            </a:r>
            <a:r>
              <a:rPr lang="it-IT" altLang="en-US" dirty="0" err="1" smtClean="0"/>
              <a:t>Avernus</a:t>
            </a:r>
            <a:r>
              <a:rPr lang="it-IT" altLang="en-US" dirty="0" smtClean="0"/>
              <a:t/>
            </a:r>
            <a:br>
              <a:rPr lang="it-IT" altLang="en-US" dirty="0" smtClean="0"/>
            </a:br>
            <a:r>
              <a:rPr lang="it-IT" altLang="en-US" sz="3200" dirty="0" smtClean="0"/>
              <a:t>(</a:t>
            </a:r>
            <a:r>
              <a:rPr lang="it-IT" altLang="en-US" sz="3200" dirty="0" err="1" smtClean="0"/>
              <a:t>it</a:t>
            </a:r>
            <a:r>
              <a:rPr lang="it-IT" altLang="en-US" sz="3200" dirty="0" smtClean="0"/>
              <a:t> </a:t>
            </a:r>
            <a:r>
              <a:rPr lang="it-IT" altLang="en-US" sz="3200" dirty="0" err="1" smtClean="0"/>
              <a:t>means</a:t>
            </a:r>
            <a:r>
              <a:rPr lang="it-IT" altLang="en-US" sz="3200" dirty="0" smtClean="0"/>
              <a:t> </a:t>
            </a:r>
            <a:r>
              <a:rPr lang="it-IT" altLang="en-US" sz="3200" dirty="0" err="1" smtClean="0"/>
              <a:t>without</a:t>
            </a:r>
            <a:r>
              <a:rPr lang="it-IT" altLang="en-US" sz="3200" dirty="0" smtClean="0"/>
              <a:t> </a:t>
            </a:r>
            <a:r>
              <a:rPr lang="it-IT" altLang="en-US" sz="3200" dirty="0" err="1" smtClean="0"/>
              <a:t>birds</a:t>
            </a:r>
            <a:r>
              <a:rPr lang="it-IT" altLang="en-US" sz="3200" dirty="0" smtClean="0"/>
              <a:t>)</a:t>
            </a:r>
            <a:endParaRPr lang="en-GB" altLang="en-US" sz="3200" dirty="0" smtClean="0"/>
          </a:p>
        </p:txBody>
      </p:sp>
      <p:pic>
        <p:nvPicPr>
          <p:cNvPr id="33795" name="Segnaposto contenuto 3" descr="Il &lt;strong&gt;lago d'Averno&lt;/strong&gt;, archeologia e mistero nei Campi Flegrei"/>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8513" y="1341438"/>
            <a:ext cx="7569200" cy="5183187"/>
          </a:xfrm>
        </p:spPr>
      </p:pic>
      <p:sp>
        <p:nvSpPr>
          <p:cNvPr id="5" name="Fumetto 3 4"/>
          <p:cNvSpPr/>
          <p:nvPr/>
        </p:nvSpPr>
        <p:spPr>
          <a:xfrm>
            <a:off x="0" y="908721"/>
            <a:ext cx="3895344" cy="2666584"/>
          </a:xfrm>
          <a:prstGeom prst="wedgeEllipseCallout">
            <a:avLst>
              <a:gd name="adj1" fmla="val -32484"/>
              <a:gd name="adj2" fmla="val 76867"/>
            </a:avLst>
          </a:prstGeom>
          <a:solidFill>
            <a:schemeClr val="accent3">
              <a:lumMod val="40000"/>
              <a:lumOff val="60000"/>
            </a:schemeClr>
          </a:solidFill>
          <a:ln>
            <a:solidFill>
              <a:schemeClr val="accent3">
                <a:lumMod val="60000"/>
                <a:lumOff val="40000"/>
              </a:schemeClr>
            </a:solidFill>
          </a:ln>
          <a:effectLst>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800" dirty="0"/>
              <a:t>It is a </a:t>
            </a:r>
            <a:r>
              <a:rPr lang="en-US" sz="1800" dirty="0" smtClean="0"/>
              <a:t>lake of volcanic origin located </a:t>
            </a:r>
            <a:r>
              <a:rPr lang="en-US" sz="1800" dirty="0"/>
              <a:t>in </a:t>
            </a:r>
            <a:r>
              <a:rPr lang="en-US" sz="1800" dirty="0" smtClean="0"/>
              <a:t>the </a:t>
            </a:r>
            <a:r>
              <a:rPr lang="en-US" sz="1800" dirty="0" err="1" smtClean="0"/>
              <a:t>Phlegraean</a:t>
            </a:r>
            <a:r>
              <a:rPr lang="en-US" sz="1800" dirty="0" smtClean="0"/>
              <a:t> Fields in </a:t>
            </a:r>
            <a:r>
              <a:rPr lang="en-US" sz="1800" dirty="0"/>
              <a:t>the </a:t>
            </a:r>
            <a:r>
              <a:rPr lang="en-US" sz="1800" dirty="0" smtClean="0"/>
              <a:t>Campania </a:t>
            </a:r>
            <a:r>
              <a:rPr lang="en-US" sz="1800" dirty="0"/>
              <a:t>region </a:t>
            </a:r>
            <a:r>
              <a:rPr lang="en-US" sz="1800" dirty="0" smtClean="0"/>
              <a:t>in southern </a:t>
            </a:r>
            <a:r>
              <a:rPr lang="en-US" sz="1800" dirty="0"/>
              <a:t>Italy, </a:t>
            </a:r>
            <a:r>
              <a:rPr lang="en-US" sz="1800" dirty="0" smtClean="0"/>
              <a:t>about </a:t>
            </a:r>
            <a:r>
              <a:rPr lang="en-US" sz="1800" dirty="0"/>
              <a:t>4 km west of Pozzuoli. </a:t>
            </a:r>
            <a:endParaRPr lang="it-IT" sz="1800" dirty="0"/>
          </a:p>
        </p:txBody>
      </p:sp>
      <p:sp>
        <p:nvSpPr>
          <p:cNvPr id="7" name="Fumetto 4 6"/>
          <p:cNvSpPr/>
          <p:nvPr/>
        </p:nvSpPr>
        <p:spPr>
          <a:xfrm>
            <a:off x="4499993" y="3856488"/>
            <a:ext cx="4666233" cy="2736304"/>
          </a:xfrm>
          <a:prstGeom prst="cloudCallout">
            <a:avLst>
              <a:gd name="adj1" fmla="val 39872"/>
              <a:gd name="adj2" fmla="val 57110"/>
            </a:avLst>
          </a:prstGeom>
          <a:solidFill>
            <a:schemeClr val="accent3">
              <a:lumMod val="40000"/>
              <a:lumOff val="60000"/>
            </a:schemeClr>
          </a:solidFill>
          <a:ln>
            <a:solidFill>
              <a:schemeClr val="accent3">
                <a:lumMod val="20000"/>
                <a:lumOff val="8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Curiosity !!!</a:t>
            </a:r>
          </a:p>
          <a:p>
            <a:pPr algn="ctr">
              <a:defRPr/>
            </a:pPr>
            <a:r>
              <a:rPr lang="en-US" sz="1800" dirty="0" smtClean="0">
                <a:solidFill>
                  <a:schemeClr val="tx1">
                    <a:lumMod val="95000"/>
                    <a:lumOff val="5000"/>
                  </a:schemeClr>
                </a:solidFill>
              </a:rPr>
              <a:t>Lake </a:t>
            </a:r>
            <a:r>
              <a:rPr lang="en-US" sz="1800" dirty="0" err="1" smtClean="0">
                <a:solidFill>
                  <a:schemeClr val="tx1">
                    <a:lumMod val="95000"/>
                    <a:lumOff val="5000"/>
                  </a:schemeClr>
                </a:solidFill>
              </a:rPr>
              <a:t>Avernus</a:t>
            </a:r>
            <a:r>
              <a:rPr lang="en-US" sz="1800" dirty="0" smtClean="0">
                <a:solidFill>
                  <a:schemeClr val="tx1">
                    <a:lumMod val="95000"/>
                    <a:lumOff val="5000"/>
                  </a:schemeClr>
                </a:solidFill>
              </a:rPr>
              <a:t> </a:t>
            </a:r>
            <a:r>
              <a:rPr lang="en-US" sz="1800" dirty="0">
                <a:solidFill>
                  <a:schemeClr val="tx1">
                    <a:lumMod val="95000"/>
                    <a:lumOff val="5000"/>
                  </a:schemeClr>
                </a:solidFill>
              </a:rPr>
              <a:t>was </a:t>
            </a:r>
            <a:r>
              <a:rPr lang="en-US" sz="1800" dirty="0" smtClean="0">
                <a:solidFill>
                  <a:schemeClr val="tx1">
                    <a:lumMod val="95000"/>
                    <a:lumOff val="5000"/>
                  </a:schemeClr>
                </a:solidFill>
              </a:rPr>
              <a:t>considered by the</a:t>
            </a:r>
            <a:r>
              <a:rPr lang="en-US" sz="1800" dirty="0">
                <a:solidFill>
                  <a:schemeClr val="tx1">
                    <a:lumMod val="95000"/>
                    <a:lumOff val="5000"/>
                  </a:schemeClr>
                </a:solidFill>
              </a:rPr>
              <a:t> </a:t>
            </a:r>
            <a:r>
              <a:rPr lang="en-US" sz="1800" dirty="0" smtClean="0">
                <a:solidFill>
                  <a:schemeClr val="tx1">
                    <a:lumMod val="95000"/>
                    <a:lumOff val="5000"/>
                  </a:schemeClr>
                </a:solidFill>
              </a:rPr>
              <a:t>Romans to be the </a:t>
            </a:r>
            <a:r>
              <a:rPr lang="en-US" sz="1800" dirty="0">
                <a:solidFill>
                  <a:schemeClr val="tx1">
                    <a:lumMod val="95000"/>
                    <a:lumOff val="5000"/>
                  </a:schemeClr>
                </a:solidFill>
              </a:rPr>
              <a:t>entrance to Hades. </a:t>
            </a:r>
            <a:r>
              <a:rPr lang="en-US" sz="1800" dirty="0" smtClean="0">
                <a:solidFill>
                  <a:schemeClr val="tx1">
                    <a:lumMod val="95000"/>
                    <a:lumOff val="5000"/>
                  </a:schemeClr>
                </a:solidFill>
              </a:rPr>
              <a:t>In</a:t>
            </a:r>
            <a:r>
              <a:rPr lang="en-US" sz="1800" dirty="0">
                <a:solidFill>
                  <a:schemeClr val="tx1">
                    <a:lumMod val="95000"/>
                    <a:lumOff val="5000"/>
                  </a:schemeClr>
                </a:solidFill>
              </a:rPr>
              <a:t> Virgil's </a:t>
            </a:r>
          </a:p>
          <a:p>
            <a:pPr algn="ctr">
              <a:defRPr/>
            </a:pPr>
            <a:r>
              <a:rPr lang="en-US" sz="1800" dirty="0">
                <a:solidFill>
                  <a:schemeClr val="tx1">
                    <a:lumMod val="95000"/>
                    <a:lumOff val="5000"/>
                  </a:schemeClr>
                </a:solidFill>
              </a:rPr>
              <a:t>Aeneid, Aeneas descends to the underworld through a cave near the lake. </a:t>
            </a:r>
          </a:p>
        </p:txBody>
      </p:sp>
    </p:spTree>
    <p:extLst>
      <p:ext uri="{BB962C8B-B14F-4D97-AF65-F5344CB8AC3E}">
        <p14:creationId xmlns:p14="http://schemas.microsoft.com/office/powerpoint/2010/main" val="78930542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70">
                                          <p:stCondLst>
                                            <p:cond delay="0"/>
                                          </p:stCondLst>
                                        </p:cTn>
                                        <p:tgtEl>
                                          <p:spTgt spid="5"/>
                                        </p:tgtEl>
                                      </p:cBhvr>
                                    </p:animEffect>
                                    <p:anim calcmode="lin" valueType="num">
                                      <p:cBhvr>
                                        <p:cTn id="8" dur="179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5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53" tmFilter="0, 0; 0.125,0.2665; 0.25,0.4; 0.375,0.465; 0.5,0.5;  0.625,0.535; 0.75,0.6; 0.875,0.7335; 1,1">
                                          <p:stCondLst>
                                            <p:cond delay="653"/>
                                          </p:stCondLst>
                                        </p:cTn>
                                        <p:tgtEl>
                                          <p:spTgt spid="5"/>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302"/>
                                          </p:stCondLst>
                                        </p:cTn>
                                        <p:tgtEl>
                                          <p:spTgt spid="5"/>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1999"/>
                                          </p:stCondLst>
                                        </p:cTn>
                                        <p:tgtEl>
                                          <p:spTgt spid="5"/>
                                        </p:tgtEl>
                                        <p:attrNameLst>
                                          <p:attrName>ppt_y</p:attrName>
                                        </p:attrNameLst>
                                      </p:cBhvr>
                                      <p:tavLst>
                                        <p:tav tm="0" fmla="#ppt_y-sin(pi*$)/81">
                                          <p:val>
                                            <p:fltVal val="0"/>
                                          </p:val>
                                        </p:tav>
                                        <p:tav tm="100000">
                                          <p:val>
                                            <p:fltVal val="1"/>
                                          </p:val>
                                        </p:tav>
                                      </p:tavLst>
                                    </p:anim>
                                    <p:animScale>
                                      <p:cBhvr>
                                        <p:cTn id="13" dur="1">
                                          <p:stCondLst>
                                            <p:cond delay="639"/>
                                          </p:stCondLst>
                                        </p:cTn>
                                        <p:tgtEl>
                                          <p:spTgt spid="5"/>
                                        </p:tgtEl>
                                      </p:cBhvr>
                                      <p:to x="100000" y="60000"/>
                                    </p:animScale>
                                    <p:animScale>
                                      <p:cBhvr>
                                        <p:cTn id="14" dur="1" decel="50000">
                                          <p:stCondLst>
                                            <p:cond delay="665"/>
                                          </p:stCondLst>
                                        </p:cTn>
                                        <p:tgtEl>
                                          <p:spTgt spid="5"/>
                                        </p:tgtEl>
                                      </p:cBhvr>
                                      <p:to x="100000" y="100000"/>
                                    </p:animScale>
                                    <p:animScale>
                                      <p:cBhvr>
                                        <p:cTn id="15" dur="1">
                                          <p:stCondLst>
                                            <p:cond delay="1290"/>
                                          </p:stCondLst>
                                        </p:cTn>
                                        <p:tgtEl>
                                          <p:spTgt spid="5"/>
                                        </p:tgtEl>
                                      </p:cBhvr>
                                      <p:to x="100000" y="80000"/>
                                    </p:animScale>
                                    <p:animScale>
                                      <p:cBhvr>
                                        <p:cTn id="16" dur="1" decel="50000">
                                          <p:stCondLst>
                                            <p:cond delay="1316"/>
                                          </p:stCondLst>
                                        </p:cTn>
                                        <p:tgtEl>
                                          <p:spTgt spid="5"/>
                                        </p:tgtEl>
                                      </p:cBhvr>
                                      <p:to x="100000" y="100000"/>
                                    </p:animScale>
                                    <p:animScale>
                                      <p:cBhvr>
                                        <p:cTn id="17" dur="1">
                                          <p:stCondLst>
                                            <p:cond delay="1999"/>
                                          </p:stCondLst>
                                        </p:cTn>
                                        <p:tgtEl>
                                          <p:spTgt spid="5"/>
                                        </p:tgtEl>
                                      </p:cBhvr>
                                      <p:to x="100000" y="90000"/>
                                    </p:animScale>
                                    <p:animScale>
                                      <p:cBhvr>
                                        <p:cTn id="18" dur="1" decel="50000">
                                          <p:stCondLst>
                                            <p:cond delay="1999"/>
                                          </p:stCondLst>
                                        </p:cTn>
                                        <p:tgtEl>
                                          <p:spTgt spid="5"/>
                                        </p:tgtEl>
                                      </p:cBhvr>
                                      <p:to x="100000" y="100000"/>
                                    </p:animScale>
                                    <p:animScale>
                                      <p:cBhvr>
                                        <p:cTn id="19" dur="1">
                                          <p:stCondLst>
                                            <p:cond delay="1999"/>
                                          </p:stCondLst>
                                        </p:cTn>
                                        <p:tgtEl>
                                          <p:spTgt spid="5"/>
                                        </p:tgtEl>
                                      </p:cBhvr>
                                      <p:to x="100000" y="95000"/>
                                    </p:animScale>
                                    <p:animScale>
                                      <p:cBhvr>
                                        <p:cTn id="20" dur="1" decel="50000">
                                          <p:stCondLst>
                                            <p:cond delay="1999"/>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3"/>
          <p:cNvSpPr txBox="1">
            <a:spLocks noGrp="1"/>
          </p:cNvSpPr>
          <p:nvPr>
            <p:ph type="title"/>
          </p:nvPr>
        </p:nvSpPr>
        <p:spPr>
          <a:xfrm>
            <a:off x="457200" y="274629"/>
            <a:ext cx="8229600" cy="805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a:t>
            </a:r>
            <a:r>
              <a:rPr lang="en-US" dirty="0" err="1"/>
              <a:t>Aragonese</a:t>
            </a:r>
            <a:r>
              <a:rPr lang="en-US" dirty="0"/>
              <a:t> </a:t>
            </a:r>
            <a:r>
              <a:rPr lang="en-US" dirty="0" smtClean="0"/>
              <a:t>Castle</a:t>
            </a:r>
            <a:endParaRPr dirty="0"/>
          </a:p>
        </p:txBody>
      </p:sp>
      <p:sp>
        <p:nvSpPr>
          <p:cNvPr id="516" name="Google Shape;516;p33"/>
          <p:cNvSpPr txBox="1">
            <a:spLocks noGrp="1"/>
          </p:cNvSpPr>
          <p:nvPr>
            <p:ph type="body" idx="2"/>
          </p:nvPr>
        </p:nvSpPr>
        <p:spPr>
          <a:xfrm>
            <a:off x="4495825" y="958602"/>
            <a:ext cx="4495800" cy="31407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lang="en-US" sz="2500" dirty="0" smtClean="0"/>
          </a:p>
          <a:p>
            <a:pPr marL="0" lvl="0" indent="0" algn="just">
              <a:buNone/>
            </a:pPr>
            <a:r>
              <a:rPr lang="en-US" sz="2500" dirty="0" smtClean="0"/>
              <a:t>The </a:t>
            </a:r>
            <a:r>
              <a:rPr lang="en-US" sz="2500" dirty="0" err="1"/>
              <a:t>Aragonese</a:t>
            </a:r>
            <a:r>
              <a:rPr lang="en-US" sz="2500" dirty="0"/>
              <a:t> </a:t>
            </a:r>
            <a:r>
              <a:rPr lang="en-US" sz="2500" dirty="0" smtClean="0"/>
              <a:t>Castle </a:t>
            </a:r>
            <a:r>
              <a:rPr lang="en-US" sz="2500" dirty="0"/>
              <a:t>is located in </a:t>
            </a:r>
            <a:r>
              <a:rPr lang="en-US" sz="2500" dirty="0" err="1"/>
              <a:t>Baia</a:t>
            </a:r>
            <a:r>
              <a:rPr lang="en-US" sz="2500" dirty="0"/>
              <a:t>, a </a:t>
            </a:r>
            <a:r>
              <a:rPr lang="en-US" sz="2500" dirty="0" smtClean="0"/>
              <a:t>small town near </a:t>
            </a:r>
            <a:r>
              <a:rPr lang="en-US" sz="2500" dirty="0" err="1" smtClean="0"/>
              <a:t>Bacoli</a:t>
            </a:r>
            <a:r>
              <a:rPr lang="en-US" sz="2500" dirty="0" smtClean="0"/>
              <a:t>, on the </a:t>
            </a:r>
            <a:r>
              <a:rPr lang="en-GB" sz="2400" dirty="0" smtClean="0"/>
              <a:t>northwest </a:t>
            </a:r>
            <a:r>
              <a:rPr lang="en-GB" sz="2400" dirty="0"/>
              <a:t>shore of the </a:t>
            </a:r>
            <a:r>
              <a:rPr lang="en-GB" sz="2400" dirty="0" smtClean="0"/>
              <a:t>Gulf of Naples</a:t>
            </a:r>
            <a:r>
              <a:rPr lang="en-US" sz="2500" dirty="0" smtClean="0"/>
              <a:t>. It was built by </a:t>
            </a:r>
            <a:r>
              <a:rPr lang="en-US" sz="2500" dirty="0" err="1" smtClean="0"/>
              <a:t>Aragonese</a:t>
            </a:r>
            <a:r>
              <a:rPr lang="en-US" sz="2500" dirty="0" smtClean="0"/>
              <a:t> people  on </a:t>
            </a:r>
            <a:r>
              <a:rPr lang="en-US" sz="2500" dirty="0"/>
              <a:t>a promontory </a:t>
            </a:r>
            <a:r>
              <a:rPr lang="en-US" sz="2500" dirty="0" smtClean="0"/>
              <a:t>overlooking </a:t>
            </a:r>
            <a:r>
              <a:rPr lang="en-US" sz="2500" dirty="0"/>
              <a:t>the </a:t>
            </a:r>
            <a:r>
              <a:rPr lang="en-US" sz="2500" dirty="0" smtClean="0"/>
              <a:t>sea</a:t>
            </a:r>
            <a:r>
              <a:rPr lang="en-US" sz="2500" dirty="0"/>
              <a:t>.</a:t>
            </a:r>
            <a:endParaRPr sz="2500" dirty="0"/>
          </a:p>
        </p:txBody>
      </p:sp>
      <p:pic>
        <p:nvPicPr>
          <p:cNvPr id="517" name="Google Shape;517;p33"/>
          <p:cNvPicPr preferRelativeResize="0"/>
          <p:nvPr/>
        </p:nvPicPr>
        <p:blipFill>
          <a:blip r:embed="rId3">
            <a:alphaModFix/>
          </a:blip>
          <a:stretch>
            <a:fillRect/>
          </a:stretch>
        </p:blipFill>
        <p:spPr>
          <a:xfrm>
            <a:off x="152400" y="1079825"/>
            <a:ext cx="4128926" cy="2898250"/>
          </a:xfrm>
          <a:prstGeom prst="rect">
            <a:avLst/>
          </a:prstGeom>
          <a:noFill/>
          <a:ln>
            <a:noFill/>
          </a:ln>
        </p:spPr>
      </p:pic>
      <p:sp>
        <p:nvSpPr>
          <p:cNvPr id="518" name="Google Shape;518;p33"/>
          <p:cNvSpPr txBox="1"/>
          <p:nvPr/>
        </p:nvSpPr>
        <p:spPr>
          <a:xfrm>
            <a:off x="0" y="3978083"/>
            <a:ext cx="8534400" cy="27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it-IT" sz="2500" dirty="0" smtClean="0">
              <a:latin typeface="Calibri"/>
              <a:ea typeface="Calibri"/>
              <a:cs typeface="Calibri"/>
              <a:sym typeface="Calibri"/>
            </a:endParaRPr>
          </a:p>
          <a:p>
            <a:pPr marL="0" lvl="0" indent="0" algn="just" rtl="0">
              <a:spcBef>
                <a:spcPts val="0"/>
              </a:spcBef>
              <a:spcAft>
                <a:spcPts val="0"/>
              </a:spcAft>
              <a:buNone/>
            </a:pPr>
            <a:r>
              <a:rPr lang="it-IT" sz="2500" dirty="0" smtClean="0">
                <a:latin typeface="Calibri"/>
                <a:ea typeface="Calibri"/>
                <a:cs typeface="Calibri"/>
                <a:sym typeface="Calibri"/>
              </a:rPr>
              <a:t>The </a:t>
            </a:r>
            <a:r>
              <a:rPr lang="en-GB" sz="2500" dirty="0" smtClean="0">
                <a:latin typeface="Calibri"/>
                <a:ea typeface="Calibri"/>
                <a:cs typeface="Calibri"/>
                <a:sym typeface="Calibri"/>
              </a:rPr>
              <a:t>fortress</a:t>
            </a:r>
            <a:r>
              <a:rPr lang="it-IT" sz="2500" dirty="0" smtClean="0">
                <a:latin typeface="Calibri"/>
                <a:ea typeface="Calibri"/>
                <a:cs typeface="Calibri"/>
                <a:sym typeface="Calibri"/>
              </a:rPr>
              <a:t> </a:t>
            </a:r>
            <a:r>
              <a:rPr lang="it-IT" sz="2500" dirty="0" err="1" smtClean="0">
                <a:latin typeface="Calibri"/>
                <a:ea typeface="Calibri"/>
                <a:cs typeface="Calibri"/>
                <a:sym typeface="Calibri"/>
              </a:rPr>
              <a:t>was</a:t>
            </a:r>
            <a:r>
              <a:rPr lang="it-IT" sz="2500" dirty="0" smtClean="0">
                <a:latin typeface="Calibri"/>
                <a:ea typeface="Calibri"/>
                <a:cs typeface="Calibri"/>
                <a:sym typeface="Calibri"/>
              </a:rPr>
              <a:t> </a:t>
            </a:r>
            <a:r>
              <a:rPr lang="it-IT" sz="2500" dirty="0" err="1" smtClean="0">
                <a:latin typeface="Calibri"/>
                <a:ea typeface="Calibri"/>
                <a:cs typeface="Calibri"/>
                <a:sym typeface="Calibri"/>
              </a:rPr>
              <a:t>enlarged</a:t>
            </a:r>
            <a:r>
              <a:rPr lang="it-IT" sz="2500" dirty="0" smtClean="0">
                <a:latin typeface="Calibri"/>
                <a:ea typeface="Calibri"/>
                <a:cs typeface="Calibri"/>
                <a:sym typeface="Calibri"/>
              </a:rPr>
              <a:t> by the Spanish </a:t>
            </a:r>
            <a:r>
              <a:rPr lang="it-IT" sz="2500" dirty="0" err="1" smtClean="0">
                <a:latin typeface="Calibri"/>
                <a:ea typeface="Calibri"/>
                <a:cs typeface="Calibri"/>
                <a:sym typeface="Calibri"/>
              </a:rPr>
              <a:t>viceroy</a:t>
            </a:r>
            <a:r>
              <a:rPr lang="it-IT" sz="2500" dirty="0" smtClean="0">
                <a:latin typeface="Calibri"/>
                <a:ea typeface="Calibri"/>
                <a:cs typeface="Calibri"/>
                <a:sym typeface="Calibri"/>
              </a:rPr>
              <a:t>, don Pedro de Toledo </a:t>
            </a:r>
            <a:r>
              <a:rPr lang="it-IT" sz="2500" dirty="0" err="1" smtClean="0">
                <a:latin typeface="Calibri"/>
                <a:ea typeface="Calibri"/>
                <a:cs typeface="Calibri"/>
                <a:sym typeface="Calibri"/>
              </a:rPr>
              <a:t>after</a:t>
            </a:r>
            <a:r>
              <a:rPr lang="it-IT" sz="2500" dirty="0" smtClean="0">
                <a:latin typeface="Calibri"/>
                <a:ea typeface="Calibri"/>
                <a:cs typeface="Calibri"/>
                <a:sym typeface="Calibri"/>
              </a:rPr>
              <a:t> the </a:t>
            </a:r>
            <a:r>
              <a:rPr lang="it-IT" sz="2500" dirty="0" err="1" smtClean="0">
                <a:latin typeface="Calibri"/>
                <a:ea typeface="Calibri"/>
                <a:cs typeface="Calibri"/>
                <a:sym typeface="Calibri"/>
              </a:rPr>
              <a:t>eruption</a:t>
            </a:r>
            <a:r>
              <a:rPr lang="it-IT" sz="2500" dirty="0" smtClean="0">
                <a:latin typeface="Calibri"/>
                <a:ea typeface="Calibri"/>
                <a:cs typeface="Calibri"/>
                <a:sym typeface="Calibri"/>
              </a:rPr>
              <a:t> of Monte Nuovo (1538 A.D.).</a:t>
            </a:r>
          </a:p>
          <a:p>
            <a:pPr marL="0" lvl="0" indent="0" algn="just" rtl="0">
              <a:spcBef>
                <a:spcPts val="0"/>
              </a:spcBef>
              <a:spcAft>
                <a:spcPts val="0"/>
              </a:spcAft>
              <a:buNone/>
            </a:pPr>
            <a:r>
              <a:rPr lang="it-IT" sz="2500" dirty="0" err="1" smtClean="0">
                <a:latin typeface="Calibri"/>
                <a:ea typeface="Calibri"/>
                <a:cs typeface="Calibri"/>
                <a:sym typeface="Calibri"/>
              </a:rPr>
              <a:t>Today</a:t>
            </a:r>
            <a:r>
              <a:rPr lang="it-IT" sz="2500" dirty="0" smtClean="0">
                <a:latin typeface="Calibri"/>
                <a:ea typeface="Calibri"/>
                <a:cs typeface="Calibri"/>
                <a:sym typeface="Calibri"/>
              </a:rPr>
              <a:t>, a part of the </a:t>
            </a:r>
            <a:r>
              <a:rPr lang="it-IT" sz="2500" dirty="0" err="1" smtClean="0">
                <a:latin typeface="Calibri"/>
                <a:ea typeface="Calibri"/>
                <a:cs typeface="Calibri"/>
                <a:sym typeface="Calibri"/>
              </a:rPr>
              <a:t>castle</a:t>
            </a:r>
            <a:r>
              <a:rPr lang="it-IT" sz="2500" dirty="0" smtClean="0">
                <a:latin typeface="Calibri"/>
                <a:ea typeface="Calibri"/>
                <a:cs typeface="Calibri"/>
                <a:sym typeface="Calibri"/>
              </a:rPr>
              <a:t> </a:t>
            </a:r>
            <a:r>
              <a:rPr lang="it-IT" sz="2500" dirty="0" err="1" smtClean="0">
                <a:latin typeface="Calibri"/>
                <a:ea typeface="Calibri"/>
                <a:cs typeface="Calibri"/>
                <a:sym typeface="Calibri"/>
              </a:rPr>
              <a:t>houses</a:t>
            </a:r>
            <a:r>
              <a:rPr lang="it-IT" sz="2500" dirty="0" smtClean="0">
                <a:latin typeface="Calibri"/>
                <a:ea typeface="Calibri"/>
                <a:cs typeface="Calibri"/>
                <a:sym typeface="Calibri"/>
              </a:rPr>
              <a:t> an </a:t>
            </a:r>
            <a:r>
              <a:rPr lang="it-IT" sz="2500" dirty="0" err="1" smtClean="0">
                <a:latin typeface="Calibri"/>
                <a:ea typeface="Calibri"/>
                <a:cs typeface="Calibri"/>
                <a:sym typeface="Calibri"/>
              </a:rPr>
              <a:t>archaeological</a:t>
            </a:r>
            <a:r>
              <a:rPr lang="it-IT" sz="2500" dirty="0" smtClean="0">
                <a:latin typeface="Calibri"/>
                <a:ea typeface="Calibri"/>
                <a:cs typeface="Calibri"/>
                <a:sym typeface="Calibri"/>
              </a:rPr>
              <a:t> </a:t>
            </a:r>
            <a:r>
              <a:rPr lang="en-GB" sz="2500" dirty="0" smtClean="0">
                <a:latin typeface="Calibri"/>
                <a:ea typeface="Calibri"/>
                <a:cs typeface="Calibri"/>
                <a:sym typeface="Calibri"/>
              </a:rPr>
              <a:t>museum</a:t>
            </a:r>
            <a:r>
              <a:rPr lang="it-IT" sz="2500" dirty="0" smtClean="0">
                <a:latin typeface="Calibri"/>
                <a:ea typeface="Calibri"/>
                <a:cs typeface="Calibri"/>
                <a:sym typeface="Calibri"/>
              </a:rPr>
              <a:t>. </a:t>
            </a:r>
            <a:endParaRPr sz="2500" dirty="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dirty="0"/>
              <a:t>Thank</a:t>
            </a:r>
            <a:r>
              <a:rPr lang="en-US" sz="4400" b="0" i="0" u="none" dirty="0">
                <a:solidFill>
                  <a:schemeClr val="dk1"/>
                </a:solidFill>
                <a:latin typeface="Calibri"/>
                <a:ea typeface="Calibri"/>
                <a:cs typeface="Calibri"/>
                <a:sym typeface="Calibri"/>
              </a:rPr>
              <a:t> you for your attention</a:t>
            </a:r>
            <a:endParaRPr dirty="0"/>
          </a:p>
        </p:txBody>
      </p:sp>
      <p:sp>
        <p:nvSpPr>
          <p:cNvPr id="509" name="Google Shape;509;p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139700" algn="ctr" rtl="0">
              <a:spcBef>
                <a:spcPts val="0"/>
              </a:spcBef>
              <a:spcAft>
                <a:spcPts val="0"/>
              </a:spcAft>
              <a:buClr>
                <a:schemeClr val="dk1"/>
              </a:buClr>
              <a:buSzPts val="3200"/>
              <a:buFont typeface="Arial"/>
              <a:buNone/>
            </a:pPr>
            <a:r>
              <a:rPr lang="it-IT" sz="3200" dirty="0" smtClean="0">
                <a:solidFill>
                  <a:schemeClr val="dk1"/>
                </a:solidFill>
                <a:latin typeface="Calibri"/>
                <a:ea typeface="Calibri"/>
                <a:cs typeface="Calibri"/>
                <a:sym typeface="Calibri"/>
              </a:rPr>
              <a:t>Jerez </a:t>
            </a:r>
            <a:r>
              <a:rPr lang="it-IT" sz="3200" dirty="0" smtClean="0">
                <a:solidFill>
                  <a:schemeClr val="dk1"/>
                </a:solidFill>
                <a:latin typeface="Calibri"/>
                <a:ea typeface="Calibri"/>
                <a:cs typeface="Calibri"/>
                <a:sym typeface="Calibri"/>
              </a:rPr>
              <a:t>de </a:t>
            </a:r>
            <a:r>
              <a:rPr lang="it-IT" dirty="0"/>
              <a:t>l</a:t>
            </a:r>
            <a:r>
              <a:rPr lang="it-IT" sz="3200" dirty="0" smtClean="0">
                <a:solidFill>
                  <a:schemeClr val="dk1"/>
                </a:solidFill>
                <a:latin typeface="Calibri"/>
                <a:ea typeface="Calibri"/>
                <a:cs typeface="Calibri"/>
                <a:sym typeface="Calibri"/>
              </a:rPr>
              <a:t>a </a:t>
            </a:r>
            <a:r>
              <a:rPr lang="it-IT" dirty="0" smtClean="0"/>
              <a:t>F</a:t>
            </a:r>
            <a:r>
              <a:rPr lang="it-IT" sz="3200" dirty="0" smtClean="0">
                <a:solidFill>
                  <a:schemeClr val="dk1"/>
                </a:solidFill>
                <a:latin typeface="Calibri"/>
                <a:ea typeface="Calibri"/>
                <a:cs typeface="Calibri"/>
                <a:sym typeface="Calibri"/>
              </a:rPr>
              <a:t>rontera, </a:t>
            </a:r>
            <a:r>
              <a:rPr lang="en-GB" sz="3200" dirty="0" smtClean="0">
                <a:solidFill>
                  <a:schemeClr val="dk1"/>
                </a:solidFill>
                <a:latin typeface="Calibri"/>
                <a:ea typeface="Calibri"/>
                <a:cs typeface="Calibri"/>
                <a:sym typeface="Calibri"/>
              </a:rPr>
              <a:t>Spain</a:t>
            </a:r>
          </a:p>
          <a:p>
            <a:pPr marL="342900" marR="0" lvl="0" indent="-139700" algn="ctr" rtl="0">
              <a:spcBef>
                <a:spcPts val="0"/>
              </a:spcBef>
              <a:spcAft>
                <a:spcPts val="0"/>
              </a:spcAft>
              <a:buClr>
                <a:schemeClr val="dk1"/>
              </a:buClr>
              <a:buSzPts val="3200"/>
              <a:buFont typeface="Arial"/>
              <a:buNone/>
            </a:pPr>
            <a:r>
              <a:rPr lang="it-IT" dirty="0" smtClean="0"/>
              <a:t>11 -14 </a:t>
            </a:r>
            <a:r>
              <a:rPr lang="en-GB" dirty="0" smtClean="0"/>
              <a:t>February</a:t>
            </a:r>
            <a:r>
              <a:rPr lang="it-IT" dirty="0" smtClean="0"/>
              <a:t>,</a:t>
            </a:r>
          </a:p>
          <a:p>
            <a:pPr marL="342900" marR="0" lvl="0" indent="-139700" algn="ctr" rtl="0">
              <a:spcBef>
                <a:spcPts val="0"/>
              </a:spcBef>
              <a:spcAft>
                <a:spcPts val="0"/>
              </a:spcAft>
              <a:buClr>
                <a:schemeClr val="dk1"/>
              </a:buClr>
              <a:buSzPts val="3200"/>
              <a:buFont typeface="Arial"/>
              <a:buNone/>
            </a:pPr>
            <a:r>
              <a:rPr lang="it-IT" sz="3200" dirty="0" smtClean="0">
                <a:solidFill>
                  <a:schemeClr val="dk1"/>
                </a:solidFill>
                <a:latin typeface="Calibri"/>
                <a:ea typeface="Calibri"/>
                <a:cs typeface="Calibri"/>
                <a:sym typeface="Calibri"/>
              </a:rPr>
              <a:t>Erasmus</a:t>
            </a:r>
            <a:r>
              <a:rPr lang="it-IT" sz="3200" dirty="0" smtClean="0">
                <a:solidFill>
                  <a:schemeClr val="dk1"/>
                </a:solidFill>
                <a:latin typeface="Calibri"/>
                <a:ea typeface="Calibri"/>
                <a:cs typeface="Calibri"/>
                <a:sym typeface="Calibri"/>
              </a:rPr>
              <a:t>+</a:t>
            </a:r>
            <a:endParaRPr lang="it-IT" sz="3200" dirty="0" smtClean="0">
              <a:solidFill>
                <a:schemeClr val="dk1"/>
              </a:solidFill>
              <a:latin typeface="Calibri"/>
              <a:ea typeface="Calibri"/>
              <a:cs typeface="Calibri"/>
              <a:sym typeface="Calibri"/>
            </a:endParaRPr>
          </a:p>
        </p:txBody>
      </p:sp>
      <p:pic>
        <p:nvPicPr>
          <p:cNvPr id="4" name="Google Shape;360;p13"/>
          <p:cNvPicPr preferRelativeResize="0"/>
          <p:nvPr/>
        </p:nvPicPr>
        <p:blipFill rotWithShape="1">
          <a:blip r:embed="rId3">
            <a:alphaModFix/>
          </a:blip>
          <a:srcRect/>
          <a:stretch/>
        </p:blipFill>
        <p:spPr>
          <a:xfrm>
            <a:off x="3322041" y="3261487"/>
            <a:ext cx="3179343" cy="2635225"/>
          </a:xfrm>
          <a:prstGeom prst="roundRect">
            <a:avLst>
              <a:gd name="adj" fmla="val 8594"/>
            </a:avLst>
          </a:prstGeom>
          <a:solidFill>
            <a:srgbClr val="ECECEC"/>
          </a:solidFill>
          <a:ln>
            <a:noFill/>
          </a:ln>
          <a:effectLst>
            <a:reflection stA="38000" endPos="28000" dist="5000" dir="5400000" fadeDir="5400012" sy="-100000" algn="bl" rotWithShape="0"/>
          </a:effectLst>
        </p:spPr>
      </p:pic>
    </p:spTree>
    <p:extLst>
      <p:ext uri="{BB962C8B-B14F-4D97-AF65-F5344CB8AC3E}">
        <p14:creationId xmlns:p14="http://schemas.microsoft.com/office/powerpoint/2010/main" val="703659637"/>
      </p:ext>
    </p:extLst>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15" descr="PICT0006.JPG"/>
          <p:cNvPicPr preferRelativeResize="0"/>
          <p:nvPr/>
        </p:nvPicPr>
        <p:blipFill rotWithShape="1">
          <a:blip r:embed="rId3">
            <a:alphaModFix/>
          </a:blip>
          <a:srcRect/>
          <a:stretch/>
        </p:blipFill>
        <p:spPr>
          <a:xfrm>
            <a:off x="176212" y="1268412"/>
            <a:ext cx="5797550" cy="4346575"/>
          </a:xfrm>
          <a:prstGeom prst="rect">
            <a:avLst/>
          </a:prstGeom>
          <a:noFill/>
          <a:ln>
            <a:noFill/>
          </a:ln>
          <a:effectLst>
            <a:softEdge rad="112500"/>
          </a:effectLst>
        </p:spPr>
      </p:pic>
      <p:sp>
        <p:nvSpPr>
          <p:cNvPr id="379" name="Google Shape;379;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WELCOME </a:t>
            </a:r>
            <a:endParaRPr/>
          </a:p>
        </p:txBody>
      </p:sp>
      <p:pic>
        <p:nvPicPr>
          <p:cNvPr id="380" name="Google Shape;380;p15" descr="2015-05-28 16.16.32-2.jpg"/>
          <p:cNvPicPr preferRelativeResize="0">
            <a:picLocks noGrp="1"/>
          </p:cNvPicPr>
          <p:nvPr>
            <p:ph type="body" idx="4294967295"/>
          </p:nvPr>
        </p:nvPicPr>
        <p:blipFill rotWithShape="1">
          <a:blip r:embed="rId4">
            <a:alphaModFix/>
          </a:blip>
          <a:srcRect/>
          <a:stretch/>
        </p:blipFill>
        <p:spPr>
          <a:xfrm>
            <a:off x="4784725" y="3376612"/>
            <a:ext cx="4299000" cy="3219600"/>
          </a:xfrm>
          <a:prstGeom prst="rect">
            <a:avLst/>
          </a:prstGeom>
          <a:noFill/>
          <a:ln>
            <a:noFill/>
          </a:ln>
          <a:effectLst>
            <a:softEdge rad="112500"/>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500"/>
                                        <p:tgtEl>
                                          <p:spTgt spid="3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Our history</a:t>
            </a:r>
            <a:endParaRPr/>
          </a:p>
        </p:txBody>
      </p:sp>
      <p:pic>
        <p:nvPicPr>
          <p:cNvPr id="387" name="Google Shape;387;p16" descr="2015-06-05 15.20.00-1.jpg"/>
          <p:cNvPicPr preferRelativeResize="0">
            <a:picLocks noGrp="1"/>
          </p:cNvPicPr>
          <p:nvPr>
            <p:ph type="body" idx="1"/>
          </p:nvPr>
        </p:nvPicPr>
        <p:blipFill rotWithShape="1">
          <a:blip r:embed="rId3">
            <a:alphaModFix/>
          </a:blip>
          <a:srcRect/>
          <a:stretch/>
        </p:blipFill>
        <p:spPr>
          <a:xfrm>
            <a:off x="323850" y="2020887"/>
            <a:ext cx="4452900" cy="2506800"/>
          </a:xfrm>
          <a:prstGeom prst="rect">
            <a:avLst/>
          </a:prstGeom>
          <a:noFill/>
          <a:ln>
            <a:noFill/>
          </a:ln>
        </p:spPr>
      </p:pic>
      <p:sp>
        <p:nvSpPr>
          <p:cNvPr id="388" name="Google Shape;388;p16"/>
          <p:cNvSpPr txBox="1"/>
          <p:nvPr/>
        </p:nvSpPr>
        <p:spPr>
          <a:xfrm>
            <a:off x="4859337" y="1196975"/>
            <a:ext cx="3633900" cy="4708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Our school has located in the territory of Monterusciello (Pozzuoli neighborhood built after the earthquake in the 1980s) since 1986 as subsidiary of the IPSSAR (Istituto professionale per i servizi alberghieri e la ristorazione)  in Naples.</a:t>
            </a:r>
            <a:endParaRPr/>
          </a:p>
          <a:p>
            <a:pPr marL="0" marR="0" lvl="0" indent="0" algn="just"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In September 1991, as the number of students increased, this school moved to a new building in the same area, and in 1992 it became an autonomous school.</a:t>
            </a:r>
            <a:endParaRPr/>
          </a:p>
        </p:txBody>
      </p:sp>
    </p:spTree>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IPSEOA L. Petronio</a:t>
            </a:r>
            <a:br>
              <a:rPr lang="en-US" sz="4400" b="0" i="0" u="none">
                <a:solidFill>
                  <a:schemeClr val="dk1"/>
                </a:solidFill>
                <a:latin typeface="Calibri"/>
                <a:ea typeface="Calibri"/>
                <a:cs typeface="Calibri"/>
                <a:sym typeface="Calibri"/>
              </a:rPr>
            </a:br>
            <a:r>
              <a:rPr lang="en-US" sz="4400" b="0" i="0" u="none">
                <a:solidFill>
                  <a:schemeClr val="dk1"/>
                </a:solidFill>
                <a:latin typeface="Calibri"/>
                <a:ea typeface="Calibri"/>
                <a:cs typeface="Calibri"/>
                <a:sym typeface="Calibri"/>
              </a:rPr>
              <a:t>in Monterusciello </a:t>
            </a:r>
            <a:endParaRPr/>
          </a:p>
        </p:txBody>
      </p:sp>
      <p:sp>
        <p:nvSpPr>
          <p:cNvPr id="394" name="Google Shape;394;p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offices, the principal’s office and the library are located on the first floor.</a:t>
            </a:r>
            <a:endParaRPr/>
          </a:p>
          <a:p>
            <a:pPr marL="342900" marR="0" lvl="0" indent="-342900" algn="just"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Vice-Principal’s room and teachers‘ room are on the ground floor.</a:t>
            </a:r>
            <a:endParaRPr/>
          </a:p>
          <a:p>
            <a:pPr marL="342900" marR="0" lvl="0" indent="-342900" algn="just"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There are 16 laboratories and 33 classrooms. There is a covered gym with a regular basketball court, changing rooms and bleachers.</a:t>
            </a:r>
            <a:endParaRPr/>
          </a:p>
        </p:txBody>
      </p:sp>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18" descr="2015-05-28 16.16.34.jpg"/>
          <p:cNvPicPr preferRelativeResize="0"/>
          <p:nvPr/>
        </p:nvPicPr>
        <p:blipFill rotWithShape="1">
          <a:blip r:embed="rId3">
            <a:alphaModFix/>
          </a:blip>
          <a:srcRect/>
          <a:stretch/>
        </p:blipFill>
        <p:spPr>
          <a:xfrm>
            <a:off x="549275" y="2640012"/>
            <a:ext cx="5040310" cy="3779837"/>
          </a:xfrm>
          <a:prstGeom prst="rect">
            <a:avLst/>
          </a:prstGeom>
          <a:noFill/>
          <a:ln>
            <a:noFill/>
          </a:ln>
          <a:effectLst>
            <a:softEdge rad="112500"/>
          </a:effectLst>
        </p:spPr>
      </p:pic>
      <p:sp>
        <p:nvSpPr>
          <p:cNvPr id="401" name="Google Shape;401;p18"/>
          <p:cNvSpPr txBox="1">
            <a:spLocks noGrp="1"/>
          </p:cNvSpPr>
          <p:nvPr>
            <p:ph type="body" idx="1"/>
          </p:nvPr>
        </p:nvSpPr>
        <p:spPr>
          <a:xfrm>
            <a:off x="26987" y="2479675"/>
            <a:ext cx="8229600" cy="564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None/>
            </a:pP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p:txBody>
      </p:sp>
      <p:sp>
        <p:nvSpPr>
          <p:cNvPr id="402" name="Google Shape;402;p18"/>
          <p:cNvSpPr txBox="1"/>
          <p:nvPr/>
        </p:nvSpPr>
        <p:spPr>
          <a:xfrm>
            <a:off x="5584825" y="188912"/>
            <a:ext cx="2808300" cy="2308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Calibri"/>
              <a:buNone/>
            </a:pPr>
            <a:r>
              <a:rPr lang="en-US" sz="2400" i="0" u="none" dirty="0">
                <a:solidFill>
                  <a:schemeClr val="dk1"/>
                </a:solidFill>
                <a:latin typeface="Calibri"/>
                <a:ea typeface="Calibri"/>
                <a:cs typeface="Calibri"/>
                <a:sym typeface="Calibri"/>
              </a:rPr>
              <a:t>In 2013, a new prestigious site was found in Pozzuoli as the number of students increased again. </a:t>
            </a:r>
            <a:endParaRPr dirty="0"/>
          </a:p>
        </p:txBody>
      </p:sp>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9"/>
          <p:cNvSpPr txBox="1">
            <a:spLocks noGrp="1"/>
          </p:cNvSpPr>
          <p:nvPr>
            <p:ph type="title"/>
          </p:nvPr>
        </p:nvSpPr>
        <p:spPr>
          <a:xfrm>
            <a:off x="423862" y="11588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600" b="0" i="0" u="none">
                <a:solidFill>
                  <a:schemeClr val="dk1"/>
                </a:solidFill>
                <a:latin typeface="Calibri"/>
                <a:ea typeface="Calibri"/>
                <a:cs typeface="Calibri"/>
                <a:sym typeface="Calibri"/>
              </a:rPr>
              <a:t>IPSEOA L. Petronio</a:t>
            </a: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in Pozzuoli</a:t>
            </a:r>
            <a:endParaRPr/>
          </a:p>
        </p:txBody>
      </p:sp>
      <p:sp>
        <p:nvSpPr>
          <p:cNvPr id="408" name="Google Shape;408;p19"/>
          <p:cNvSpPr txBox="1">
            <a:spLocks noGrp="1"/>
          </p:cNvSpPr>
          <p:nvPr>
            <p:ph type="body" idx="1"/>
          </p:nvPr>
        </p:nvSpPr>
        <p:spPr>
          <a:xfrm>
            <a:off x="423862" y="1258887"/>
            <a:ext cx="8262900" cy="486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The principal’s office is located on the ground floor. </a:t>
            </a:r>
            <a:endParaRPr/>
          </a:p>
          <a:p>
            <a:pPr marL="0" marR="0" lvl="0" indent="0" algn="l" rtl="0">
              <a:lnSpc>
                <a:spcPct val="100000"/>
              </a:lnSpc>
              <a:spcBef>
                <a:spcPts val="56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Vice-Principal’s room and teachers‘ room are on the first floor </a:t>
            </a:r>
            <a:endParaRPr/>
          </a:p>
          <a:p>
            <a:pPr marL="0" marR="0" lvl="0" indent="0" algn="l" rtl="0">
              <a:lnSpc>
                <a:spcPct val="100000"/>
              </a:lnSpc>
              <a:spcBef>
                <a:spcPts val="56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There are 3 laboratories and 29 classrooms </a:t>
            </a:r>
            <a:endParaRPr/>
          </a:p>
          <a:p>
            <a:pPr marL="0" marR="0" lvl="0" indent="0" algn="l" rtl="0">
              <a:lnSpc>
                <a:spcPct val="100000"/>
              </a:lnSpc>
              <a:spcBef>
                <a:spcPts val="56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Bar and Kitchen laboratories </a:t>
            </a:r>
            <a:endParaRPr/>
          </a:p>
          <a:p>
            <a:pPr marL="0" marR="0" lvl="0" indent="0" algn="l" rtl="0">
              <a:lnSpc>
                <a:spcPct val="100000"/>
              </a:lnSpc>
              <a:spcBef>
                <a:spcPts val="56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Video room</a:t>
            </a:r>
            <a:endParaRPr/>
          </a:p>
        </p:txBody>
      </p:sp>
      <p:pic>
        <p:nvPicPr>
          <p:cNvPr id="409" name="Google Shape;409;p19" descr="2015-05-28 16.16.33-1.jpg"/>
          <p:cNvPicPr preferRelativeResize="0"/>
          <p:nvPr/>
        </p:nvPicPr>
        <p:blipFill rotWithShape="1">
          <a:blip r:embed="rId3">
            <a:alphaModFix/>
          </a:blip>
          <a:srcRect/>
          <a:stretch/>
        </p:blipFill>
        <p:spPr>
          <a:xfrm>
            <a:off x="5218112" y="3810000"/>
            <a:ext cx="3779837" cy="2835276"/>
          </a:xfrm>
          <a:prstGeom prst="rect">
            <a:avLst/>
          </a:prstGeom>
          <a:noFill/>
          <a:ln>
            <a:noFill/>
          </a:ln>
          <a:effectLst>
            <a:softEdge rad="112500"/>
          </a:effectLst>
        </p:spPr>
      </p:pic>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1" i="0" u="none">
                <a:solidFill>
                  <a:schemeClr val="dk1"/>
                </a:solidFill>
                <a:effectLst>
                  <a:outerShdw blurRad="38100" dist="38100" dir="2700000" algn="tl">
                    <a:srgbClr val="C0C0C0"/>
                  </a:outerShdw>
                </a:effectLst>
                <a:latin typeface="Calibri"/>
                <a:ea typeface="Calibri"/>
                <a:cs typeface="Calibri"/>
                <a:sym typeface="Calibri"/>
              </a:rPr>
              <a:t>Our Mission</a:t>
            </a:r>
            <a:endParaRPr/>
          </a:p>
        </p:txBody>
      </p:sp>
      <p:sp>
        <p:nvSpPr>
          <p:cNvPr id="415" name="Google Shape;415;p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1" u="none" dirty="0">
                <a:solidFill>
                  <a:schemeClr val="dk1"/>
                </a:solidFill>
                <a:latin typeface="Calibri"/>
                <a:ea typeface="Calibri"/>
                <a:cs typeface="Calibri"/>
                <a:sym typeface="Calibri"/>
              </a:rPr>
              <a:t>«</a:t>
            </a:r>
            <a:r>
              <a:rPr lang="en-US" sz="2400" b="0" i="1" u="none" dirty="0">
                <a:solidFill>
                  <a:srgbClr val="002060"/>
                </a:solidFill>
                <a:latin typeface="Calibri"/>
                <a:ea typeface="Calibri"/>
                <a:cs typeface="Calibri"/>
                <a:sym typeface="Calibri"/>
              </a:rPr>
              <a:t>Person, training and hospitality: a way to every passion</a:t>
            </a:r>
            <a:r>
              <a:rPr lang="en-US" sz="2400" b="0" i="1" u="none" dirty="0">
                <a:solidFill>
                  <a:schemeClr val="dk1"/>
                </a:solidFill>
                <a:latin typeface="Calibri"/>
                <a:ea typeface="Calibri"/>
                <a:cs typeface="Calibri"/>
                <a:sym typeface="Calibri"/>
              </a:rPr>
              <a:t>»</a:t>
            </a:r>
            <a:endParaRPr dirty="0"/>
          </a:p>
          <a:p>
            <a:pPr marL="0" lvl="0" indent="-203200">
              <a:spcBef>
                <a:spcPts val="640"/>
              </a:spcBef>
              <a:buSzPts val="3200"/>
              <a:buFont typeface="Noto Sans Symbols"/>
              <a:buChar char="✓"/>
            </a:pPr>
            <a:r>
              <a:rPr lang="en-US" dirty="0" smtClean="0"/>
              <a:t>S</a:t>
            </a:r>
            <a:r>
              <a:rPr lang="en-US" dirty="0"/>
              <a:t>chool-work </a:t>
            </a:r>
            <a:r>
              <a:rPr lang="en-US" dirty="0" smtClean="0"/>
              <a:t>alternation (400 hours in 3 years);</a:t>
            </a:r>
            <a:endParaRPr dirty="0"/>
          </a:p>
          <a:p>
            <a:pPr marL="0" marR="0" lvl="0" indent="-203200" algn="l" rtl="0">
              <a:lnSpc>
                <a:spcPct val="100000"/>
              </a:lnSpc>
              <a:spcBef>
                <a:spcPts val="640"/>
              </a:spcBef>
              <a:spcAft>
                <a:spcPts val="0"/>
              </a:spcAft>
              <a:buClr>
                <a:schemeClr val="dk1"/>
              </a:buClr>
              <a:buSzPts val="3200"/>
              <a:buFont typeface="Noto Sans Symbols"/>
              <a:buChar char="✓"/>
            </a:pPr>
            <a:r>
              <a:rPr lang="en-US" dirty="0" smtClean="0"/>
              <a:t>Internship</a:t>
            </a:r>
            <a:r>
              <a:rPr lang="en-US" sz="3200" b="0" i="0" u="none" dirty="0" smtClean="0">
                <a:solidFill>
                  <a:schemeClr val="dk1"/>
                </a:solidFill>
                <a:latin typeface="Calibri"/>
                <a:ea typeface="Calibri"/>
                <a:cs typeface="Calibri"/>
                <a:sym typeface="Calibri"/>
              </a:rPr>
              <a:t>;</a:t>
            </a:r>
            <a:endParaRPr dirty="0"/>
          </a:p>
          <a:p>
            <a:pPr marL="0" marR="0" lvl="0" indent="-203200" algn="l" rtl="0">
              <a:lnSpc>
                <a:spcPct val="100000"/>
              </a:lnSpc>
              <a:spcBef>
                <a:spcPts val="640"/>
              </a:spcBef>
              <a:spcAft>
                <a:spcPts val="0"/>
              </a:spcAft>
              <a:buClr>
                <a:schemeClr val="dk1"/>
              </a:buClr>
              <a:buSzPts val="3200"/>
              <a:buFont typeface="Noto Sans Symbols"/>
              <a:buChar char="✓"/>
            </a:pPr>
            <a:r>
              <a:rPr lang="en-US" sz="3200" b="0" i="0" u="none" dirty="0" smtClean="0">
                <a:solidFill>
                  <a:schemeClr val="dk1"/>
                </a:solidFill>
                <a:latin typeface="Calibri"/>
                <a:ea typeface="Calibri"/>
                <a:cs typeface="Calibri"/>
                <a:sym typeface="Calibri"/>
              </a:rPr>
              <a:t>Soft Skills training;</a:t>
            </a:r>
            <a:endParaRPr dirty="0"/>
          </a:p>
          <a:p>
            <a:pPr marL="0" marR="0" lvl="0" indent="-203200" algn="l" rtl="0">
              <a:lnSpc>
                <a:spcPct val="100000"/>
              </a:lnSpc>
              <a:spcBef>
                <a:spcPts val="640"/>
              </a:spcBef>
              <a:spcAft>
                <a:spcPts val="0"/>
              </a:spcAft>
              <a:buClr>
                <a:schemeClr val="dk1"/>
              </a:buClr>
              <a:buSzPts val="3200"/>
              <a:buFont typeface="Noto Sans Symbols"/>
              <a:buChar char="✓"/>
            </a:pPr>
            <a:r>
              <a:rPr lang="en-US" sz="3200" b="0" i="0" u="none" dirty="0">
                <a:solidFill>
                  <a:schemeClr val="dk1"/>
                </a:solidFill>
                <a:latin typeface="Calibri"/>
                <a:ea typeface="Calibri"/>
                <a:cs typeface="Calibri"/>
                <a:sym typeface="Calibri"/>
              </a:rPr>
              <a:t>Cooperation;</a:t>
            </a:r>
            <a:endParaRPr dirty="0"/>
          </a:p>
          <a:p>
            <a:pPr marL="0" marR="0" lvl="0" indent="-203200" algn="l" rtl="0">
              <a:lnSpc>
                <a:spcPct val="100000"/>
              </a:lnSpc>
              <a:spcBef>
                <a:spcPts val="640"/>
              </a:spcBef>
              <a:spcAft>
                <a:spcPts val="0"/>
              </a:spcAft>
              <a:buClr>
                <a:schemeClr val="dk1"/>
              </a:buClr>
              <a:buSzPts val="3200"/>
              <a:buFont typeface="Noto Sans Symbols"/>
              <a:buChar char="✓"/>
            </a:pPr>
            <a:r>
              <a:rPr lang="en-US" sz="3200" b="0" i="0" u="none" dirty="0">
                <a:solidFill>
                  <a:schemeClr val="dk1"/>
                </a:solidFill>
                <a:latin typeface="Calibri"/>
                <a:ea typeface="Calibri"/>
                <a:cs typeface="Calibri"/>
                <a:sym typeface="Calibri"/>
              </a:rPr>
              <a:t>Inclusion and integration.</a:t>
            </a:r>
            <a:endParaRPr dirty="0"/>
          </a:p>
          <a:p>
            <a:pPr marL="342900" marR="0" lvl="0" indent="-139700" algn="l" rtl="0">
              <a:spcBef>
                <a:spcPts val="64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p:txBody>
      </p:sp>
      <p:pic>
        <p:nvPicPr>
          <p:cNvPr id="416" name="Google Shape;416;p20" descr="C:\Users\giorgio\Desktop\CONCORSO\imágenes\cooperacion.jpg"/>
          <p:cNvPicPr preferRelativeResize="0"/>
          <p:nvPr/>
        </p:nvPicPr>
        <p:blipFill rotWithShape="1">
          <a:blip r:embed="rId3">
            <a:alphaModFix/>
          </a:blip>
          <a:srcRect/>
          <a:stretch/>
        </p:blipFill>
        <p:spPr>
          <a:xfrm>
            <a:off x="6011862" y="4437062"/>
            <a:ext cx="2609850" cy="1752600"/>
          </a:xfrm>
          <a:prstGeom prst="rect">
            <a:avLst/>
          </a:prstGeom>
          <a:noFill/>
          <a:ln>
            <a:noFill/>
          </a:ln>
        </p:spPr>
      </p:pic>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1" i="0" u="none">
                <a:solidFill>
                  <a:schemeClr val="dk1"/>
                </a:solidFill>
                <a:effectLst>
                  <a:outerShdw blurRad="38100" dist="38100" dir="2700000" algn="tl">
                    <a:srgbClr val="C0C0C0"/>
                  </a:outerShdw>
                </a:effectLst>
                <a:latin typeface="Calibri"/>
                <a:ea typeface="Calibri"/>
                <a:cs typeface="Calibri"/>
                <a:sym typeface="Calibri"/>
              </a:rPr>
              <a:t>Our school</a:t>
            </a:r>
            <a:endParaRPr/>
          </a:p>
        </p:txBody>
      </p:sp>
      <p:sp>
        <p:nvSpPr>
          <p:cNvPr id="423" name="Google Shape;423;p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a:solidFill>
                  <a:schemeClr val="dk1"/>
                </a:solidFill>
                <a:latin typeface="Calibri"/>
                <a:ea typeface="Calibri"/>
                <a:cs typeface="Calibri"/>
                <a:sym typeface="Calibri"/>
              </a:rPr>
              <a:t>Nowadays, our school has got 62 classrooms and about 1300 students from 14 to 19 years old.</a:t>
            </a:r>
            <a:endParaRPr/>
          </a:p>
          <a:p>
            <a:pPr marL="0" marR="0" lvl="0" indent="0" algn="l" rtl="0">
              <a:lnSpc>
                <a:spcPct val="100000"/>
              </a:lnSpc>
              <a:spcBef>
                <a:spcPts val="640"/>
              </a:spcBef>
              <a:spcAft>
                <a:spcPts val="0"/>
              </a:spcAft>
              <a:buClr>
                <a:schemeClr val="dk1"/>
              </a:buClr>
              <a:buSzPts val="3200"/>
              <a:buFont typeface="Arial"/>
              <a:buNone/>
            </a:pPr>
            <a:r>
              <a:rPr lang="en-US" sz="3200" b="0" i="0" u="none">
                <a:solidFill>
                  <a:schemeClr val="dk1"/>
                </a:solidFill>
                <a:latin typeface="Calibri"/>
                <a:ea typeface="Calibri"/>
                <a:cs typeface="Calibri"/>
                <a:sym typeface="Calibri"/>
              </a:rPr>
              <a:t>Our Principal is Mr. Filippo Monaco.</a:t>
            </a:r>
            <a:endParaRPr/>
          </a:p>
        </p:txBody>
      </p:sp>
      <p:pic>
        <p:nvPicPr>
          <p:cNvPr id="424" name="Google Shape;424;p21" descr="palestra.jpg"/>
          <p:cNvPicPr preferRelativeResize="0"/>
          <p:nvPr/>
        </p:nvPicPr>
        <p:blipFill rotWithShape="1">
          <a:blip r:embed="rId3">
            <a:alphaModFix/>
          </a:blip>
          <a:srcRect/>
          <a:stretch/>
        </p:blipFill>
        <p:spPr>
          <a:xfrm>
            <a:off x="1314450" y="4022725"/>
            <a:ext cx="2663825" cy="1998662"/>
          </a:xfrm>
          <a:prstGeom prst="rect">
            <a:avLst/>
          </a:prstGeom>
          <a:noFill/>
          <a:ln>
            <a:noFill/>
          </a:ln>
        </p:spPr>
      </p:pic>
      <p:pic>
        <p:nvPicPr>
          <p:cNvPr id="425" name="Google Shape;425;p21"/>
          <p:cNvPicPr preferRelativeResize="0"/>
          <p:nvPr/>
        </p:nvPicPr>
        <p:blipFill rotWithShape="1">
          <a:blip r:embed="rId4">
            <a:alphaModFix/>
          </a:blip>
          <a:srcRect/>
          <a:stretch/>
        </p:blipFill>
        <p:spPr>
          <a:xfrm>
            <a:off x="5003800" y="4005262"/>
            <a:ext cx="2657474" cy="3505200"/>
          </a:xfrm>
          <a:prstGeom prst="rect">
            <a:avLst/>
          </a:prstGeom>
          <a:noFill/>
          <a:ln>
            <a:noFill/>
          </a:ln>
        </p:spPr>
      </p:pic>
    </p:spTree>
  </p:cSld>
  <p:clrMapOvr>
    <a:masterClrMapping/>
  </p:clrMapOvr>
  <p:transition>
    <p:blinds dir="vert"/>
  </p:transition>
</p:sld>
</file>

<file path=ppt/theme/theme1.xml><?xml version="1.0" encoding="utf-8"?>
<a:theme xmlns:a="http://schemas.openxmlformats.org/drawingml/2006/main" name="Tema di Office">
  <a:themeElements>
    <a:clrScheme name="Galassia">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864</Words>
  <Application>Microsoft Office PowerPoint</Application>
  <PresentationFormat>Presentazione su schermo (4:3)</PresentationFormat>
  <Paragraphs>144</Paragraphs>
  <Slides>22</Slides>
  <Notes>20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Noto Sans Symbols</vt:lpstr>
      <vt:lpstr>Tema di Office</vt:lpstr>
      <vt:lpstr>IPSEOA  L. PETRONIO</vt:lpstr>
      <vt:lpstr>Presentazione standard di PowerPoint</vt:lpstr>
      <vt:lpstr>WELCOME </vt:lpstr>
      <vt:lpstr>Our history</vt:lpstr>
      <vt:lpstr>IPSEOA L. Petronio in Monterusciello </vt:lpstr>
      <vt:lpstr>Presentazione standard di PowerPoint</vt:lpstr>
      <vt:lpstr>IPSEOA L. Petronio in Pozzuoli</vt:lpstr>
      <vt:lpstr>Our Mission</vt:lpstr>
      <vt:lpstr>Our school</vt:lpstr>
      <vt:lpstr>Presentazione standard di PowerPoint</vt:lpstr>
      <vt:lpstr>Presentazione standard di PowerPoint</vt:lpstr>
      <vt:lpstr>Our basic guidelines </vt:lpstr>
      <vt:lpstr>Presentazione standard di PowerPoint</vt:lpstr>
      <vt:lpstr>Presentazione standard di PowerPoint</vt:lpstr>
      <vt:lpstr>University faculties</vt:lpstr>
      <vt:lpstr>Sights &amp; Landmarks in Pozzuoli Rione Terra and Temple of Augustus</vt:lpstr>
      <vt:lpstr>Macellum or Temple of Serapis </vt:lpstr>
      <vt:lpstr>Presentazione standard di PowerPoint</vt:lpstr>
      <vt:lpstr>The Solfatara volcano</vt:lpstr>
      <vt:lpstr>Lake Avernus (it means without birds)</vt:lpstr>
      <vt:lpstr>The Aragonese Castle</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IPSEOA  L. PETRONIO</dc:title>
  <dc:creator>Anna</dc:creator>
  <cp:lastModifiedBy>Anna</cp:lastModifiedBy>
  <cp:revision>40</cp:revision>
  <dcterms:modified xsi:type="dcterms:W3CDTF">2019-02-05T13:28:02Z</dcterms:modified>
</cp:coreProperties>
</file>